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59" r:id="rId5"/>
    <p:sldId id="261" r:id="rId6"/>
    <p:sldId id="262" r:id="rId7"/>
    <p:sldId id="264" r:id="rId8"/>
    <p:sldId id="263" r:id="rId9"/>
    <p:sldId id="271" r:id="rId10"/>
    <p:sldId id="272" r:id="rId11"/>
    <p:sldId id="266" r:id="rId12"/>
    <p:sldId id="273" r:id="rId13"/>
    <p:sldId id="265" r:id="rId14"/>
    <p:sldId id="267" r:id="rId15"/>
    <p:sldId id="270" r:id="rId16"/>
    <p:sldId id="274" r:id="rId1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6F87-6677-7BDB-D62B-9C3628CEA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E520B562-67BB-FC96-18C9-F9E31E40C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A1C7097E-94A2-FB7B-9F88-9F9FD0434246}"/>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5" name="Footer Placeholder 4">
            <a:extLst>
              <a:ext uri="{FF2B5EF4-FFF2-40B4-BE49-F238E27FC236}">
                <a16:creationId xmlns:a16="http://schemas.microsoft.com/office/drawing/2014/main" id="{DAAFC1B6-9C65-F637-A96F-485F8F40EC5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9DB0EE0-D70E-715A-890E-3ADD4BF3013B}"/>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283892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7F13-5697-F2CA-C307-D4134A5F4AF1}"/>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28554B46-F18A-0EE0-AB76-C533C9424E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E69EB82A-7828-660A-6044-57BBA79F4F24}"/>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5" name="Footer Placeholder 4">
            <a:extLst>
              <a:ext uri="{FF2B5EF4-FFF2-40B4-BE49-F238E27FC236}">
                <a16:creationId xmlns:a16="http://schemas.microsoft.com/office/drawing/2014/main" id="{4624ABB8-DC79-D9D3-1F4B-C2C755F9E4D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0C5A2EA3-EFE9-53B6-24C1-3FED22E000E9}"/>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35891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FF91D4-4B2F-86DF-14E8-0A9D31B50C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5E3D8576-F7DE-AF51-FEDD-5BEA56B532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A8D29E8-D06E-8929-C458-75A12BA06864}"/>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5" name="Footer Placeholder 4">
            <a:extLst>
              <a:ext uri="{FF2B5EF4-FFF2-40B4-BE49-F238E27FC236}">
                <a16:creationId xmlns:a16="http://schemas.microsoft.com/office/drawing/2014/main" id="{35093DF6-564E-F7A9-61AD-2C5E24C9462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DE315CA-200B-C01D-D2AD-6B2FC1C06E6B}"/>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3235622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399B-380B-D311-2B06-8CD376C4255A}"/>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E6192A58-4A6A-C232-B58C-FC32531A36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E54848A3-995A-F2A4-2E7B-72FD68727446}"/>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5" name="Footer Placeholder 4">
            <a:extLst>
              <a:ext uri="{FF2B5EF4-FFF2-40B4-BE49-F238E27FC236}">
                <a16:creationId xmlns:a16="http://schemas.microsoft.com/office/drawing/2014/main" id="{22D621DB-BF7E-644E-EC89-3841EDF7CD0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C57F52BD-C632-C463-8F87-0B233C5EA03E}"/>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152577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69BD-1D2E-4BD7-961C-F4E00835BA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30BB23C2-7BF3-4931-CE5E-D238E3FC00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409C5A-170A-D5DC-0215-601C1FE2BD50}"/>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5" name="Footer Placeholder 4">
            <a:extLst>
              <a:ext uri="{FF2B5EF4-FFF2-40B4-BE49-F238E27FC236}">
                <a16:creationId xmlns:a16="http://schemas.microsoft.com/office/drawing/2014/main" id="{259C2F41-B1EC-C071-F348-A8F6E822891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99FFF693-0B20-C103-E659-D3AD23017C41}"/>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7015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B5F7-79FA-0FC4-BCB6-106B36C4ABFB}"/>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C8BFA123-E948-EB1B-2FF9-ECFC30E26B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CA24A8FF-44EF-943B-25FB-D3F2080EB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51411C9E-2A55-DD8C-865E-21A9A6DDF692}"/>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6" name="Footer Placeholder 5">
            <a:extLst>
              <a:ext uri="{FF2B5EF4-FFF2-40B4-BE49-F238E27FC236}">
                <a16:creationId xmlns:a16="http://schemas.microsoft.com/office/drawing/2014/main" id="{E5E1769C-9F2C-1D22-F0CA-9F470B1FBF98}"/>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27550507-B06E-1098-6025-9584990CF284}"/>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6459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B2C9-AEBF-2B4D-10BE-C5EC0E3AD288}"/>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FE52E7FF-72C5-2DFD-238F-64E640A90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250864-75DE-31A1-94AD-BC4FD17A32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8CCCCBBB-369C-E679-1324-AF3C86F63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D2319-9C4D-A3B3-399B-1128732BFE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95E82DD9-6B82-361C-A56F-C6FD5AD8BE8C}"/>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8" name="Footer Placeholder 7">
            <a:extLst>
              <a:ext uri="{FF2B5EF4-FFF2-40B4-BE49-F238E27FC236}">
                <a16:creationId xmlns:a16="http://schemas.microsoft.com/office/drawing/2014/main" id="{796CD162-6E6E-659E-50F7-D651E47FDBB0}"/>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962D6D0B-1A31-6219-B9F6-A181E29648B2}"/>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83570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4E9F-DB6E-0251-4796-3392799BA889}"/>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37708DB7-5844-A997-D41A-A3EB64C6782F}"/>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4" name="Footer Placeholder 3">
            <a:extLst>
              <a:ext uri="{FF2B5EF4-FFF2-40B4-BE49-F238E27FC236}">
                <a16:creationId xmlns:a16="http://schemas.microsoft.com/office/drawing/2014/main" id="{DE09FF0F-9455-BFF5-CE05-FE7B30C3B22A}"/>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B00CBE57-244D-9544-07C5-4DC5793BB3E8}"/>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98814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B18F7-9502-088E-61EC-E791A7518B9E}"/>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3" name="Footer Placeholder 2">
            <a:extLst>
              <a:ext uri="{FF2B5EF4-FFF2-40B4-BE49-F238E27FC236}">
                <a16:creationId xmlns:a16="http://schemas.microsoft.com/office/drawing/2014/main" id="{0A13D88E-354D-30FF-0A38-799DD78BBE68}"/>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96F0AA97-AB0A-3722-7E3C-963EF7F07DBA}"/>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181544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195B-DA79-3BC1-172F-586FF4DE8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D6355652-5F2C-6309-E851-3E9E069C4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B97EA420-21B9-C257-E476-265FA9C0A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10639-A81E-8CED-B122-C9E2211BB3C1}"/>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6" name="Footer Placeholder 5">
            <a:extLst>
              <a:ext uri="{FF2B5EF4-FFF2-40B4-BE49-F238E27FC236}">
                <a16:creationId xmlns:a16="http://schemas.microsoft.com/office/drawing/2014/main" id="{2A985411-7BEF-C055-820E-2045403CAA49}"/>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D9905634-BA9B-B3EB-8113-3353DB3E8E18}"/>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348740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88C9-FBFA-C46D-2501-72367C7807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46885BF9-0FF0-0BD7-43DA-06798DF6D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22298D19-94F8-E62F-D70A-4F0AE4E0E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92F1F-259D-5462-6B03-53F403833ADA}"/>
              </a:ext>
            </a:extLst>
          </p:cNvPr>
          <p:cNvSpPr>
            <a:spLocks noGrp="1"/>
          </p:cNvSpPr>
          <p:nvPr>
            <p:ph type="dt" sz="half" idx="10"/>
          </p:nvPr>
        </p:nvSpPr>
        <p:spPr/>
        <p:txBody>
          <a:bodyPr/>
          <a:lstStyle/>
          <a:p>
            <a:fld id="{7DB10369-1A8E-478D-B8A3-B02617466E9E}" type="datetimeFigureOut">
              <a:rPr lang="hr-HR" smtClean="0"/>
              <a:t>12.9.2022.</a:t>
            </a:fld>
            <a:endParaRPr lang="hr-HR"/>
          </a:p>
        </p:txBody>
      </p:sp>
      <p:sp>
        <p:nvSpPr>
          <p:cNvPr id="6" name="Footer Placeholder 5">
            <a:extLst>
              <a:ext uri="{FF2B5EF4-FFF2-40B4-BE49-F238E27FC236}">
                <a16:creationId xmlns:a16="http://schemas.microsoft.com/office/drawing/2014/main" id="{1BAC7FFD-04EA-0CF7-00B9-0892DDF926C1}"/>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A2F56C49-AE99-F25E-DACE-72928F2ED7E0}"/>
              </a:ext>
            </a:extLst>
          </p:cNvPr>
          <p:cNvSpPr>
            <a:spLocks noGrp="1"/>
          </p:cNvSpPr>
          <p:nvPr>
            <p:ph type="sldNum" sz="quarter" idx="12"/>
          </p:nvPr>
        </p:nvSpPr>
        <p:spPr/>
        <p:txBody>
          <a:bodyPr/>
          <a:lstStyle/>
          <a:p>
            <a:fld id="{CC92FA4C-201C-42A9-BCEB-05E64552890B}" type="slidenum">
              <a:rPr lang="hr-HR" smtClean="0"/>
              <a:t>‹#›</a:t>
            </a:fld>
            <a:endParaRPr lang="hr-HR"/>
          </a:p>
        </p:txBody>
      </p:sp>
    </p:spTree>
    <p:extLst>
      <p:ext uri="{BB962C8B-B14F-4D97-AF65-F5344CB8AC3E}">
        <p14:creationId xmlns:p14="http://schemas.microsoft.com/office/powerpoint/2010/main" val="108257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4A3A9-3983-80D2-E237-016FB84E0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436000A1-82C4-665F-877A-72055A7F5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F8CDCA49-2008-85E9-E5FF-9D6696BD5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10369-1A8E-478D-B8A3-B02617466E9E}" type="datetimeFigureOut">
              <a:rPr lang="hr-HR" smtClean="0"/>
              <a:t>12.9.2022.</a:t>
            </a:fld>
            <a:endParaRPr lang="hr-HR"/>
          </a:p>
        </p:txBody>
      </p:sp>
      <p:sp>
        <p:nvSpPr>
          <p:cNvPr id="5" name="Footer Placeholder 4">
            <a:extLst>
              <a:ext uri="{FF2B5EF4-FFF2-40B4-BE49-F238E27FC236}">
                <a16:creationId xmlns:a16="http://schemas.microsoft.com/office/drawing/2014/main" id="{E88797C2-5F3E-4A4A-C4DF-789D1B226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D99BC69B-C347-2DAE-6729-528645389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2FA4C-201C-42A9-BCEB-05E64552890B}" type="slidenum">
              <a:rPr lang="hr-HR" smtClean="0"/>
              <a:t>‹#›</a:t>
            </a:fld>
            <a:endParaRPr lang="hr-HR"/>
          </a:p>
        </p:txBody>
      </p:sp>
    </p:spTree>
    <p:extLst>
      <p:ext uri="{BB962C8B-B14F-4D97-AF65-F5344CB8AC3E}">
        <p14:creationId xmlns:p14="http://schemas.microsoft.com/office/powerpoint/2010/main" val="318377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hyperlink" Target="https://wordwall.net/play/7264/430/46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hyperlink" Target="https://wordwall.net/play/511/066/456"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t="-43000" b="-4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D6BBA-ED96-67B1-65F7-B38C58086F1A}"/>
              </a:ext>
            </a:extLst>
          </p:cNvPr>
          <p:cNvSpPr>
            <a:spLocks noGrp="1"/>
          </p:cNvSpPr>
          <p:nvPr>
            <p:ph type="ctrTitle"/>
          </p:nvPr>
        </p:nvSpPr>
        <p:spPr>
          <a:xfrm>
            <a:off x="5623219" y="3935027"/>
            <a:ext cx="6474410" cy="1400452"/>
          </a:xfrm>
        </p:spPr>
        <p:txBody>
          <a:bodyPr>
            <a:normAutofit fontScale="90000"/>
          </a:bodyPr>
          <a:lstStyle/>
          <a:p>
            <a:r>
              <a:rPr lang="hr-HR" sz="5400" b="1" dirty="0" err="1"/>
              <a:t>Lesson</a:t>
            </a:r>
            <a:r>
              <a:rPr lang="hr-HR" sz="5400" b="1" dirty="0"/>
              <a:t> 9 </a:t>
            </a:r>
            <a:br>
              <a:rPr lang="hr-HR" sz="5400" b="1" dirty="0"/>
            </a:br>
            <a:r>
              <a:rPr lang="hr-HR" sz="5400" b="1" dirty="0" err="1"/>
              <a:t>The</a:t>
            </a:r>
            <a:r>
              <a:rPr lang="hr-HR" sz="5400" b="1" dirty="0"/>
              <a:t> most </a:t>
            </a:r>
            <a:r>
              <a:rPr lang="hr-HR" sz="5400" b="1" dirty="0" err="1"/>
              <a:t>interesting</a:t>
            </a:r>
            <a:r>
              <a:rPr lang="hr-HR" sz="5400" b="1" dirty="0"/>
              <a:t> </a:t>
            </a:r>
            <a:r>
              <a:rPr lang="hr-HR" sz="5400" b="1" dirty="0" err="1"/>
              <a:t>sea</a:t>
            </a:r>
            <a:r>
              <a:rPr lang="hr-HR" sz="5400" b="1" dirty="0"/>
              <a:t> </a:t>
            </a:r>
            <a:r>
              <a:rPr lang="hr-HR" sz="5400" b="1" dirty="0" err="1"/>
              <a:t>animals</a:t>
            </a:r>
            <a:endParaRPr lang="hr-HR" sz="5400" b="1" dirty="0"/>
          </a:p>
        </p:txBody>
      </p:sp>
      <p:sp>
        <p:nvSpPr>
          <p:cNvPr id="3" name="Subtitle 2">
            <a:extLst>
              <a:ext uri="{FF2B5EF4-FFF2-40B4-BE49-F238E27FC236}">
                <a16:creationId xmlns:a16="http://schemas.microsoft.com/office/drawing/2014/main" id="{483C4857-69B2-EE48-4649-CAC5F1D5B1CB}"/>
              </a:ext>
            </a:extLst>
          </p:cNvPr>
          <p:cNvSpPr>
            <a:spLocks noGrp="1"/>
          </p:cNvSpPr>
          <p:nvPr>
            <p:ph type="subTitle" idx="1"/>
          </p:nvPr>
        </p:nvSpPr>
        <p:spPr>
          <a:xfrm>
            <a:off x="6394605" y="2202418"/>
            <a:ext cx="4746316" cy="978007"/>
          </a:xfrm>
        </p:spPr>
        <p:txBody>
          <a:bodyPr>
            <a:noAutofit/>
          </a:bodyPr>
          <a:lstStyle/>
          <a:p>
            <a:r>
              <a:rPr lang="hr-HR" sz="6000" b="1" dirty="0">
                <a:solidFill>
                  <a:srgbClr val="C00000"/>
                </a:solidFill>
              </a:rPr>
              <a:t>UNIT 2</a:t>
            </a:r>
          </a:p>
        </p:txBody>
      </p:sp>
      <p:pic>
        <p:nvPicPr>
          <p:cNvPr id="5" name="Picture 4">
            <a:extLst>
              <a:ext uri="{FF2B5EF4-FFF2-40B4-BE49-F238E27FC236}">
                <a16:creationId xmlns:a16="http://schemas.microsoft.com/office/drawing/2014/main" id="{A0D0A8FD-78CA-267A-FC8E-E8AE8DDF1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88" y="528449"/>
            <a:ext cx="4505897" cy="5996175"/>
          </a:xfrm>
          <a:prstGeom prst="rect">
            <a:avLst/>
          </a:prstGeom>
        </p:spPr>
      </p:pic>
    </p:spTree>
    <p:extLst>
      <p:ext uri="{BB962C8B-B14F-4D97-AF65-F5344CB8AC3E}">
        <p14:creationId xmlns:p14="http://schemas.microsoft.com/office/powerpoint/2010/main" val="1063959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D764-27A4-8960-E388-F6A336C8C38D}"/>
              </a:ext>
            </a:extLst>
          </p:cNvPr>
          <p:cNvSpPr>
            <a:spLocks noGrp="1"/>
          </p:cNvSpPr>
          <p:nvPr>
            <p:ph type="title"/>
          </p:nvPr>
        </p:nvSpPr>
        <p:spPr>
          <a:xfrm>
            <a:off x="838200" y="196449"/>
            <a:ext cx="10515600" cy="1325563"/>
          </a:xfrm>
        </p:spPr>
        <p:txBody>
          <a:bodyPr/>
          <a:lstStyle/>
          <a:p>
            <a:r>
              <a:rPr lang="hr-HR" i="1" dirty="0" err="1"/>
              <a:t>Workbook</a:t>
            </a:r>
            <a:r>
              <a:rPr lang="hr-HR" i="1" dirty="0"/>
              <a:t>, </a:t>
            </a:r>
            <a:r>
              <a:rPr lang="hr-HR" i="1" dirty="0" err="1"/>
              <a:t>page</a:t>
            </a:r>
            <a:r>
              <a:rPr lang="hr-HR" i="1" dirty="0"/>
              <a:t> 48. </a:t>
            </a:r>
            <a:endParaRPr lang="hr-HR" b="1" dirty="0"/>
          </a:p>
        </p:txBody>
      </p:sp>
      <p:sp>
        <p:nvSpPr>
          <p:cNvPr id="4" name="Content Placeholder 3">
            <a:extLst>
              <a:ext uri="{FF2B5EF4-FFF2-40B4-BE49-F238E27FC236}">
                <a16:creationId xmlns:a16="http://schemas.microsoft.com/office/drawing/2014/main" id="{AB756D07-7079-5463-5E17-4D88D7A01140}"/>
              </a:ext>
            </a:extLst>
          </p:cNvPr>
          <p:cNvSpPr>
            <a:spLocks noGrp="1"/>
          </p:cNvSpPr>
          <p:nvPr>
            <p:ph sz="half" idx="2"/>
          </p:nvPr>
        </p:nvSpPr>
        <p:spPr>
          <a:xfrm>
            <a:off x="6507457" y="1644508"/>
            <a:ext cx="5501936" cy="1268604"/>
          </a:xfrm>
        </p:spPr>
        <p:txBody>
          <a:bodyPr>
            <a:normAutofit/>
          </a:bodyPr>
          <a:lstStyle/>
          <a:p>
            <a:pPr marL="0" indent="0">
              <a:buNone/>
            </a:pPr>
            <a:r>
              <a:rPr lang="hr-HR" b="1" dirty="0"/>
              <a:t>Read </a:t>
            </a:r>
            <a:r>
              <a:rPr lang="hr-HR" b="1" dirty="0" err="1"/>
              <a:t>the</a:t>
            </a:r>
            <a:r>
              <a:rPr lang="hr-HR" b="1" dirty="0"/>
              <a:t> </a:t>
            </a:r>
            <a:r>
              <a:rPr lang="hr-HR" b="1" dirty="0" err="1"/>
              <a:t>texts</a:t>
            </a:r>
            <a:r>
              <a:rPr lang="hr-HR" b="1" dirty="0"/>
              <a:t> to </a:t>
            </a:r>
            <a:r>
              <a:rPr lang="hr-HR" b="1" dirty="0" err="1"/>
              <a:t>check</a:t>
            </a:r>
            <a:r>
              <a:rPr lang="hr-HR" b="1" dirty="0"/>
              <a:t> </a:t>
            </a:r>
            <a:r>
              <a:rPr lang="hr-HR" b="1" dirty="0" err="1"/>
              <a:t>your</a:t>
            </a:r>
            <a:r>
              <a:rPr lang="hr-HR" b="1" dirty="0"/>
              <a:t> </a:t>
            </a:r>
            <a:r>
              <a:rPr lang="hr-HR" b="1" dirty="0" err="1"/>
              <a:t>answers</a:t>
            </a:r>
            <a:r>
              <a:rPr lang="hr-HR" b="1" dirty="0"/>
              <a:t> </a:t>
            </a:r>
            <a:r>
              <a:rPr lang="hr-HR" b="1" dirty="0" err="1"/>
              <a:t>from</a:t>
            </a:r>
            <a:r>
              <a:rPr lang="hr-HR" b="1" dirty="0"/>
              <a:t> </a:t>
            </a:r>
            <a:r>
              <a:rPr lang="hr-HR" b="1" dirty="0" err="1"/>
              <a:t>Task</a:t>
            </a:r>
            <a:r>
              <a:rPr lang="hr-HR" b="1" dirty="0"/>
              <a:t> B.</a:t>
            </a:r>
            <a:endParaRPr lang="hr-HR" dirty="0"/>
          </a:p>
        </p:txBody>
      </p:sp>
      <p:pic>
        <p:nvPicPr>
          <p:cNvPr id="10" name="Content Placeholder 9">
            <a:extLst>
              <a:ext uri="{FF2B5EF4-FFF2-40B4-BE49-F238E27FC236}">
                <a16:creationId xmlns:a16="http://schemas.microsoft.com/office/drawing/2014/main" id="{97BBE273-C916-2AD3-59F7-485A40C59C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1954" y="1339957"/>
            <a:ext cx="3736078" cy="5014560"/>
          </a:xfrm>
        </p:spPr>
      </p:pic>
      <p:pic>
        <p:nvPicPr>
          <p:cNvPr id="5" name="Picture 4">
            <a:extLst>
              <a:ext uri="{FF2B5EF4-FFF2-40B4-BE49-F238E27FC236}">
                <a16:creationId xmlns:a16="http://schemas.microsoft.com/office/drawing/2014/main" id="{98879F83-8D5A-C09D-2D6B-E7FCE04A1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490" y="1189608"/>
            <a:ext cx="4397172" cy="5370990"/>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3">
            <a:extLst>
              <a:ext uri="{FF2B5EF4-FFF2-40B4-BE49-F238E27FC236}">
                <a16:creationId xmlns:a16="http://schemas.microsoft.com/office/drawing/2014/main" id="{9D6B9708-C37B-2BF1-7FF2-3444D26C2E4B}"/>
              </a:ext>
            </a:extLst>
          </p:cNvPr>
          <p:cNvSpPr txBox="1">
            <a:spLocks/>
          </p:cNvSpPr>
          <p:nvPr/>
        </p:nvSpPr>
        <p:spPr>
          <a:xfrm>
            <a:off x="6507457" y="3212935"/>
            <a:ext cx="5501936" cy="1268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b="1" dirty="0" err="1"/>
              <a:t>Write</a:t>
            </a:r>
            <a:r>
              <a:rPr lang="hr-HR" b="1" dirty="0"/>
              <a:t> </a:t>
            </a:r>
            <a:r>
              <a:rPr lang="hr-HR" b="1" dirty="0" err="1"/>
              <a:t>down</a:t>
            </a:r>
            <a:r>
              <a:rPr lang="hr-HR" b="1" dirty="0"/>
              <a:t> </a:t>
            </a:r>
            <a:r>
              <a:rPr lang="hr-HR" b="1" dirty="0" err="1"/>
              <a:t>the</a:t>
            </a:r>
            <a:r>
              <a:rPr lang="hr-HR" b="1" dirty="0"/>
              <a:t> superlative </a:t>
            </a:r>
            <a:r>
              <a:rPr lang="hr-HR" b="1" dirty="0" err="1"/>
              <a:t>that</a:t>
            </a:r>
            <a:r>
              <a:rPr lang="hr-HR" b="1" dirty="0"/>
              <a:t> </a:t>
            </a:r>
            <a:r>
              <a:rPr lang="hr-HR" b="1" dirty="0" err="1"/>
              <a:t>best</a:t>
            </a:r>
            <a:r>
              <a:rPr lang="hr-HR" b="1" dirty="0"/>
              <a:t> </a:t>
            </a:r>
            <a:r>
              <a:rPr lang="hr-HR" b="1" dirty="0" err="1"/>
              <a:t>describes</a:t>
            </a:r>
            <a:r>
              <a:rPr lang="hr-HR" b="1" dirty="0"/>
              <a:t> </a:t>
            </a:r>
            <a:r>
              <a:rPr lang="hr-HR" b="1" dirty="0" err="1"/>
              <a:t>the</a:t>
            </a:r>
            <a:r>
              <a:rPr lang="hr-HR" b="1" dirty="0"/>
              <a:t> </a:t>
            </a:r>
            <a:r>
              <a:rPr lang="hr-HR" b="1" dirty="0" err="1"/>
              <a:t>nouns</a:t>
            </a:r>
            <a:r>
              <a:rPr lang="hr-HR" b="1" dirty="0"/>
              <a:t> </a:t>
            </a:r>
            <a:r>
              <a:rPr lang="hr-HR" b="1" dirty="0" err="1"/>
              <a:t>below</a:t>
            </a:r>
            <a:r>
              <a:rPr lang="hr-HR" b="1" dirty="0"/>
              <a:t>. Use </a:t>
            </a:r>
            <a:r>
              <a:rPr lang="hr-HR" b="1" dirty="0" err="1"/>
              <a:t>these</a:t>
            </a:r>
            <a:r>
              <a:rPr lang="hr-HR" b="1" dirty="0"/>
              <a:t> </a:t>
            </a:r>
            <a:r>
              <a:rPr lang="hr-HR" b="1" dirty="0" err="1"/>
              <a:t>adjectives</a:t>
            </a:r>
            <a:r>
              <a:rPr lang="hr-HR" b="1" dirty="0"/>
              <a:t>:</a:t>
            </a:r>
            <a:endParaRPr lang="hr-HR" dirty="0"/>
          </a:p>
        </p:txBody>
      </p:sp>
      <p:sp>
        <p:nvSpPr>
          <p:cNvPr id="16" name="Content Placeholder 3">
            <a:extLst>
              <a:ext uri="{FF2B5EF4-FFF2-40B4-BE49-F238E27FC236}">
                <a16:creationId xmlns:a16="http://schemas.microsoft.com/office/drawing/2014/main" id="{D4CB311B-F71F-D79B-5B90-F2B3A4D4FD2C}"/>
              </a:ext>
            </a:extLst>
          </p:cNvPr>
          <p:cNvSpPr txBox="1">
            <a:spLocks/>
          </p:cNvSpPr>
          <p:nvPr/>
        </p:nvSpPr>
        <p:spPr>
          <a:xfrm>
            <a:off x="6507457" y="4549886"/>
            <a:ext cx="4489882" cy="663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pic>
        <p:nvPicPr>
          <p:cNvPr id="7" name="Picture 6">
            <a:extLst>
              <a:ext uri="{FF2B5EF4-FFF2-40B4-BE49-F238E27FC236}">
                <a16:creationId xmlns:a16="http://schemas.microsoft.com/office/drawing/2014/main" id="{020DFE57-F7AE-73E4-D403-0DC75BDEC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97" y="1833828"/>
            <a:ext cx="5717483" cy="407950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DB6068E-EDE9-B575-B3A4-CF97CB747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15" y="2110488"/>
            <a:ext cx="6341860" cy="3526179"/>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55362D93-AB9B-994D-5B35-EDC0A8A68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921" y="3730877"/>
            <a:ext cx="5867079" cy="1769765"/>
          </a:xfrm>
          <a:prstGeom prst="rect">
            <a:avLst/>
          </a:prstGeom>
        </p:spPr>
      </p:pic>
    </p:spTree>
    <p:extLst>
      <p:ext uri="{BB962C8B-B14F-4D97-AF65-F5344CB8AC3E}">
        <p14:creationId xmlns:p14="http://schemas.microsoft.com/office/powerpoint/2010/main" val="83503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calcmode="lin" valueType="num">
                                      <p:cBhvr additive="base">
                                        <p:cTn id="4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 calcmode="lin" valueType="num">
                                      <p:cBhvr additive="base">
                                        <p:cTn id="5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1ED1B4-BB35-E339-67C3-5815A812A3E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432820" cy="6858000"/>
          </a:xfrm>
        </p:spPr>
      </p:pic>
      <p:sp>
        <p:nvSpPr>
          <p:cNvPr id="4" name="Content Placeholder 3">
            <a:extLst>
              <a:ext uri="{FF2B5EF4-FFF2-40B4-BE49-F238E27FC236}">
                <a16:creationId xmlns:a16="http://schemas.microsoft.com/office/drawing/2014/main" id="{F6761F15-BB7E-2FA0-481E-28DE451877E4}"/>
              </a:ext>
            </a:extLst>
          </p:cNvPr>
          <p:cNvSpPr>
            <a:spLocks noGrp="1"/>
          </p:cNvSpPr>
          <p:nvPr>
            <p:ph sz="half" idx="2"/>
          </p:nvPr>
        </p:nvSpPr>
        <p:spPr>
          <a:xfrm>
            <a:off x="6095999" y="325298"/>
            <a:ext cx="5432819" cy="2249226"/>
          </a:xfrm>
        </p:spPr>
        <p:txBody>
          <a:bodyPr>
            <a:normAutofit lnSpcReduction="10000"/>
          </a:bodyPr>
          <a:lstStyle/>
          <a:p>
            <a:pPr marL="0" indent="0">
              <a:buNone/>
            </a:pPr>
            <a:r>
              <a:rPr lang="hr-HR" b="1" dirty="0"/>
              <a:t>Do </a:t>
            </a:r>
            <a:r>
              <a:rPr lang="hr-HR" b="1" dirty="0" err="1"/>
              <a:t>Task</a:t>
            </a:r>
            <a:r>
              <a:rPr lang="hr-HR" b="1" dirty="0"/>
              <a:t> C. Talk to </a:t>
            </a:r>
            <a:r>
              <a:rPr lang="hr-HR" b="1" dirty="0" err="1"/>
              <a:t>your</a:t>
            </a:r>
            <a:r>
              <a:rPr lang="hr-HR" b="1" dirty="0"/>
              <a:t> </a:t>
            </a:r>
            <a:r>
              <a:rPr lang="hr-HR" b="1" dirty="0" err="1"/>
              <a:t>friend</a:t>
            </a:r>
            <a:r>
              <a:rPr lang="hr-HR" b="1" dirty="0"/>
              <a:t> </a:t>
            </a:r>
            <a:r>
              <a:rPr lang="hr-HR" b="1" dirty="0" err="1"/>
              <a:t>who</a:t>
            </a:r>
            <a:r>
              <a:rPr lang="hr-HR" b="1" dirty="0"/>
              <a:t> </a:t>
            </a:r>
            <a:r>
              <a:rPr lang="hr-HR" b="1" dirty="0" err="1"/>
              <a:t>has</a:t>
            </a:r>
            <a:r>
              <a:rPr lang="hr-HR" b="1" dirty="0"/>
              <a:t> a </a:t>
            </a:r>
            <a:r>
              <a:rPr lang="hr-HR" b="1" dirty="0" err="1"/>
              <a:t>text</a:t>
            </a:r>
            <a:r>
              <a:rPr lang="hr-HR" b="1" dirty="0"/>
              <a:t> on </a:t>
            </a:r>
            <a:r>
              <a:rPr lang="hr-HR" b="1" dirty="0" err="1"/>
              <a:t>dolphins</a:t>
            </a:r>
            <a:r>
              <a:rPr lang="hr-HR" b="1" dirty="0"/>
              <a:t>/</a:t>
            </a:r>
            <a:r>
              <a:rPr lang="hr-HR" b="1" dirty="0" err="1"/>
              <a:t>sharks</a:t>
            </a:r>
            <a:r>
              <a:rPr lang="hr-HR" b="1" dirty="0"/>
              <a:t>. </a:t>
            </a:r>
          </a:p>
          <a:p>
            <a:pPr marL="0" indent="0">
              <a:buNone/>
            </a:pPr>
            <a:r>
              <a:rPr lang="hr-HR" b="1" dirty="0" err="1"/>
              <a:t>Ask</a:t>
            </a:r>
            <a:r>
              <a:rPr lang="hr-HR" b="1" dirty="0"/>
              <a:t> </a:t>
            </a:r>
            <a:r>
              <a:rPr lang="hr-HR" b="1" dirty="0" err="1"/>
              <a:t>questions</a:t>
            </a:r>
            <a:r>
              <a:rPr lang="hr-HR" b="1" dirty="0"/>
              <a:t>.</a:t>
            </a:r>
          </a:p>
          <a:p>
            <a:pPr marL="0" indent="0">
              <a:buNone/>
            </a:pPr>
            <a:endParaRPr lang="hr-HR" b="1" dirty="0"/>
          </a:p>
          <a:p>
            <a:pPr marL="0" indent="0">
              <a:buNone/>
            </a:pPr>
            <a:r>
              <a:rPr lang="hr-HR" b="1" dirty="0" err="1"/>
              <a:t>Check</a:t>
            </a:r>
            <a:r>
              <a:rPr lang="hr-HR" b="1" dirty="0"/>
              <a:t>.</a:t>
            </a:r>
          </a:p>
        </p:txBody>
      </p:sp>
      <p:pic>
        <p:nvPicPr>
          <p:cNvPr id="8" name="Picture 7">
            <a:extLst>
              <a:ext uri="{FF2B5EF4-FFF2-40B4-BE49-F238E27FC236}">
                <a16:creationId xmlns:a16="http://schemas.microsoft.com/office/drawing/2014/main" id="{2FA56628-C672-13B7-5D4A-A0B775B2C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92982"/>
            <a:ext cx="3793608" cy="366158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C8508086-D4E8-5651-1E3A-EBE1CB4FF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58" y="2889802"/>
            <a:ext cx="330735" cy="421453"/>
          </a:xfrm>
          <a:prstGeom prst="rect">
            <a:avLst/>
          </a:prstGeom>
        </p:spPr>
      </p:pic>
      <p:pic>
        <p:nvPicPr>
          <p:cNvPr id="11" name="Picture 10">
            <a:extLst>
              <a:ext uri="{FF2B5EF4-FFF2-40B4-BE49-F238E27FC236}">
                <a16:creationId xmlns:a16="http://schemas.microsoft.com/office/drawing/2014/main" id="{3A6239BD-1C8C-A820-E204-F5682474E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58" y="3700729"/>
            <a:ext cx="330735" cy="421453"/>
          </a:xfrm>
          <a:prstGeom prst="rect">
            <a:avLst/>
          </a:prstGeom>
        </p:spPr>
      </p:pic>
      <p:pic>
        <p:nvPicPr>
          <p:cNvPr id="12" name="Picture 11">
            <a:extLst>
              <a:ext uri="{FF2B5EF4-FFF2-40B4-BE49-F238E27FC236}">
                <a16:creationId xmlns:a16="http://schemas.microsoft.com/office/drawing/2014/main" id="{EC91501A-A49F-82D6-CEA1-667115FDD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57" y="4743565"/>
            <a:ext cx="330735" cy="421453"/>
          </a:xfrm>
          <a:prstGeom prst="rect">
            <a:avLst/>
          </a:prstGeom>
        </p:spPr>
      </p:pic>
      <p:pic>
        <p:nvPicPr>
          <p:cNvPr id="13" name="Picture 12">
            <a:extLst>
              <a:ext uri="{FF2B5EF4-FFF2-40B4-BE49-F238E27FC236}">
                <a16:creationId xmlns:a16="http://schemas.microsoft.com/office/drawing/2014/main" id="{A3E12832-B778-7A2D-3C36-1D0742FF1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77" y="1692982"/>
            <a:ext cx="4143156" cy="366158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06E6A0A1-F561-B124-A2ED-4F6442290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253" y="2889802"/>
            <a:ext cx="330735" cy="421453"/>
          </a:xfrm>
          <a:prstGeom prst="rect">
            <a:avLst/>
          </a:prstGeom>
        </p:spPr>
      </p:pic>
      <p:pic>
        <p:nvPicPr>
          <p:cNvPr id="16" name="Picture 15">
            <a:extLst>
              <a:ext uri="{FF2B5EF4-FFF2-40B4-BE49-F238E27FC236}">
                <a16:creationId xmlns:a16="http://schemas.microsoft.com/office/drawing/2014/main" id="{554FEC7A-D06B-A103-B0F7-D890BE8CC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057" y="3795501"/>
            <a:ext cx="330735" cy="421453"/>
          </a:xfrm>
          <a:prstGeom prst="rect">
            <a:avLst/>
          </a:prstGeom>
        </p:spPr>
      </p:pic>
      <p:pic>
        <p:nvPicPr>
          <p:cNvPr id="17" name="Picture 16">
            <a:extLst>
              <a:ext uri="{FF2B5EF4-FFF2-40B4-BE49-F238E27FC236}">
                <a16:creationId xmlns:a16="http://schemas.microsoft.com/office/drawing/2014/main" id="{8C485F3B-5EA8-E9BA-9C8C-5820CFA96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335" y="4964505"/>
            <a:ext cx="330735" cy="421453"/>
          </a:xfrm>
          <a:prstGeom prst="rect">
            <a:avLst/>
          </a:prstGeom>
        </p:spPr>
      </p:pic>
      <p:sp>
        <p:nvSpPr>
          <p:cNvPr id="2" name="TextBox 1">
            <a:extLst>
              <a:ext uri="{FF2B5EF4-FFF2-40B4-BE49-F238E27FC236}">
                <a16:creationId xmlns:a16="http://schemas.microsoft.com/office/drawing/2014/main" id="{61B4BB7A-3354-DD16-12E7-F467819E40D5}"/>
              </a:ext>
            </a:extLst>
          </p:cNvPr>
          <p:cNvSpPr txBox="1"/>
          <p:nvPr/>
        </p:nvSpPr>
        <p:spPr>
          <a:xfrm>
            <a:off x="5847110" y="2615831"/>
            <a:ext cx="5948039" cy="2246769"/>
          </a:xfrm>
          <a:prstGeom prst="rect">
            <a:avLst/>
          </a:prstGeom>
          <a:noFill/>
        </p:spPr>
        <p:txBody>
          <a:bodyPr wrap="square" rtlCol="0">
            <a:spAutoFit/>
          </a:bodyPr>
          <a:lstStyle/>
          <a:p>
            <a:r>
              <a:rPr lang="hr-HR" sz="2800" b="1" dirty="0"/>
              <a:t>Play </a:t>
            </a:r>
            <a:r>
              <a:rPr lang="hr-HR" sz="2800" b="1" dirty="0" err="1"/>
              <a:t>the</a:t>
            </a:r>
            <a:r>
              <a:rPr lang="hr-HR" sz="2800" b="1" dirty="0"/>
              <a:t> game </a:t>
            </a:r>
            <a:r>
              <a:rPr lang="hr-HR" sz="2800" b="1" dirty="0" err="1"/>
              <a:t>in</a:t>
            </a:r>
            <a:r>
              <a:rPr lang="hr-HR" sz="2800" b="1" dirty="0"/>
              <a:t> 2 </a:t>
            </a:r>
            <a:r>
              <a:rPr lang="hr-HR" sz="2800" b="1" dirty="0" err="1"/>
              <a:t>groups</a:t>
            </a:r>
            <a:r>
              <a:rPr lang="hr-HR" sz="2800" b="1" dirty="0"/>
              <a:t>. </a:t>
            </a:r>
          </a:p>
          <a:p>
            <a:r>
              <a:rPr lang="hr-HR" sz="2800" b="1" dirty="0" err="1"/>
              <a:t>Choose</a:t>
            </a:r>
            <a:r>
              <a:rPr lang="hr-HR" sz="2800" b="1" dirty="0"/>
              <a:t> </a:t>
            </a:r>
            <a:r>
              <a:rPr lang="hr-HR" sz="2800" b="1" dirty="0" err="1"/>
              <a:t>the</a:t>
            </a:r>
            <a:r>
              <a:rPr lang="hr-HR" sz="2800" b="1" dirty="0"/>
              <a:t> </a:t>
            </a:r>
            <a:r>
              <a:rPr lang="hr-HR" sz="2800" b="1" dirty="0" err="1"/>
              <a:t>correct</a:t>
            </a:r>
            <a:r>
              <a:rPr lang="hr-HR" sz="2800" b="1" dirty="0"/>
              <a:t> </a:t>
            </a:r>
            <a:r>
              <a:rPr lang="hr-HR" sz="2800" b="1" dirty="0" err="1"/>
              <a:t>answer</a:t>
            </a:r>
            <a:r>
              <a:rPr lang="hr-HR" sz="2800" b="1" dirty="0"/>
              <a:t>.</a:t>
            </a:r>
          </a:p>
          <a:p>
            <a:endParaRPr lang="hr-HR" sz="2800" b="1" dirty="0"/>
          </a:p>
          <a:p>
            <a:pPr algn="just"/>
            <a:r>
              <a:rPr lang="hr-HR" sz="2800" b="1" dirty="0">
                <a:hlinkClick r:id="rId6"/>
              </a:rPr>
              <a:t>https://wordwall.net/play/7264/430/467</a:t>
            </a:r>
            <a:r>
              <a:rPr lang="hr-HR" sz="2800" b="1" dirty="0"/>
              <a:t> </a:t>
            </a:r>
          </a:p>
        </p:txBody>
      </p:sp>
    </p:spTree>
    <p:extLst>
      <p:ext uri="{BB962C8B-B14F-4D97-AF65-F5344CB8AC3E}">
        <p14:creationId xmlns:p14="http://schemas.microsoft.com/office/powerpoint/2010/main" val="28858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ppt_w</p:attrName>
                                        </p:attrNameLst>
                                      </p:cBhvr>
                                      <p:tavLst>
                                        <p:tav tm="0">
                                          <p:val>
                                            <p:fltVal val="0"/>
                                          </p:val>
                                        </p:tav>
                                        <p:tav tm="100000">
                                          <p:val>
                                            <p:strVal val="#ppt_w"/>
                                          </p:val>
                                        </p:tav>
                                      </p:tavLst>
                                    </p:anim>
                                    <p:anim calcmode="lin" valueType="num">
                                      <p:cBhvr>
                                        <p:cTn id="75" dur="500" fill="hold"/>
                                        <p:tgtEl>
                                          <p:spTgt spid="16"/>
                                        </p:tgtEl>
                                        <p:attrNameLst>
                                          <p:attrName>ppt_h</p:attrName>
                                        </p:attrNameLst>
                                      </p:cBhvr>
                                      <p:tavLst>
                                        <p:tav tm="0">
                                          <p:val>
                                            <p:fltVal val="0"/>
                                          </p:val>
                                        </p:tav>
                                        <p:tav tm="100000">
                                          <p:val>
                                            <p:strVal val="#ppt_h"/>
                                          </p:val>
                                        </p:tav>
                                      </p:tavLst>
                                    </p:anim>
                                    <p:animEffect transition="in" filter="fade">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additive="base">
                                        <p:cTn id="88" dur="500" fill="hold"/>
                                        <p:tgtEl>
                                          <p:spTgt spid="2"/>
                                        </p:tgtEl>
                                        <p:attrNameLst>
                                          <p:attrName>ppt_x</p:attrName>
                                        </p:attrNameLst>
                                      </p:cBhvr>
                                      <p:tavLst>
                                        <p:tav tm="0">
                                          <p:val>
                                            <p:strVal val="#ppt_x"/>
                                          </p:val>
                                        </p:tav>
                                        <p:tav tm="100000">
                                          <p:val>
                                            <p:strVal val="#ppt_x"/>
                                          </p:val>
                                        </p:tav>
                                      </p:tavLst>
                                    </p:anim>
                                    <p:anim calcmode="lin" valueType="num">
                                      <p:cBhvr additive="base">
                                        <p:cTn id="8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D764-27A4-8960-E388-F6A336C8C38D}"/>
              </a:ext>
            </a:extLst>
          </p:cNvPr>
          <p:cNvSpPr>
            <a:spLocks noGrp="1"/>
          </p:cNvSpPr>
          <p:nvPr>
            <p:ph type="title"/>
          </p:nvPr>
        </p:nvSpPr>
        <p:spPr>
          <a:xfrm>
            <a:off x="838200" y="196449"/>
            <a:ext cx="10515600" cy="1325563"/>
          </a:xfrm>
        </p:spPr>
        <p:txBody>
          <a:bodyPr/>
          <a:lstStyle/>
          <a:p>
            <a:r>
              <a:rPr lang="hr-HR" i="1" dirty="0" err="1"/>
              <a:t>Workbook</a:t>
            </a:r>
            <a:r>
              <a:rPr lang="hr-HR" i="1" dirty="0"/>
              <a:t>, </a:t>
            </a:r>
            <a:r>
              <a:rPr lang="hr-HR" i="1" dirty="0" err="1"/>
              <a:t>page</a:t>
            </a:r>
            <a:r>
              <a:rPr lang="hr-HR" i="1" dirty="0"/>
              <a:t> 49. </a:t>
            </a:r>
            <a:endParaRPr lang="hr-HR" b="1" dirty="0"/>
          </a:p>
        </p:txBody>
      </p:sp>
      <p:sp>
        <p:nvSpPr>
          <p:cNvPr id="4" name="Content Placeholder 3">
            <a:extLst>
              <a:ext uri="{FF2B5EF4-FFF2-40B4-BE49-F238E27FC236}">
                <a16:creationId xmlns:a16="http://schemas.microsoft.com/office/drawing/2014/main" id="{AB756D07-7079-5463-5E17-4D88D7A01140}"/>
              </a:ext>
            </a:extLst>
          </p:cNvPr>
          <p:cNvSpPr>
            <a:spLocks noGrp="1"/>
          </p:cNvSpPr>
          <p:nvPr>
            <p:ph sz="half" idx="2"/>
          </p:nvPr>
        </p:nvSpPr>
        <p:spPr>
          <a:xfrm>
            <a:off x="6161103" y="457000"/>
            <a:ext cx="5718228" cy="2512380"/>
          </a:xfrm>
        </p:spPr>
        <p:txBody>
          <a:bodyPr>
            <a:noAutofit/>
          </a:bodyPr>
          <a:lstStyle/>
          <a:p>
            <a:pPr marL="0" indent="0">
              <a:buNone/>
            </a:pPr>
            <a:r>
              <a:rPr lang="hr-HR" sz="2400" b="1" dirty="0"/>
              <a:t>How </a:t>
            </a:r>
            <a:r>
              <a:rPr lang="hr-HR" sz="2400" b="1" dirty="0" err="1"/>
              <a:t>much</a:t>
            </a:r>
            <a:r>
              <a:rPr lang="hr-HR" sz="2400" b="1" dirty="0"/>
              <a:t> do </a:t>
            </a:r>
            <a:r>
              <a:rPr lang="hr-HR" sz="2400" b="1" dirty="0" err="1"/>
              <a:t>you</a:t>
            </a:r>
            <a:r>
              <a:rPr lang="hr-HR" sz="2400" b="1" dirty="0"/>
              <a:t> </a:t>
            </a:r>
            <a:r>
              <a:rPr lang="hr-HR" sz="2400" b="1" dirty="0" err="1"/>
              <a:t>know</a:t>
            </a:r>
            <a:r>
              <a:rPr lang="hr-HR" sz="2400" b="1" dirty="0"/>
              <a:t> </a:t>
            </a:r>
            <a:r>
              <a:rPr lang="hr-HR" sz="2400" b="1" dirty="0" err="1"/>
              <a:t>about</a:t>
            </a:r>
            <a:r>
              <a:rPr lang="hr-HR" sz="2400" b="1" dirty="0"/>
              <a:t> </a:t>
            </a:r>
            <a:r>
              <a:rPr lang="hr-HR" sz="2400" b="1" dirty="0" err="1"/>
              <a:t>subjects</a:t>
            </a:r>
            <a:r>
              <a:rPr lang="hr-HR" sz="2400" b="1" dirty="0"/>
              <a:t> </a:t>
            </a:r>
            <a:r>
              <a:rPr lang="hr-HR" sz="2400" b="1" dirty="0" err="1"/>
              <a:t>in</a:t>
            </a:r>
            <a:r>
              <a:rPr lang="hr-HR" sz="2400" b="1" dirty="0"/>
              <a:t> </a:t>
            </a:r>
            <a:r>
              <a:rPr lang="hr-HR" sz="2400" b="1" dirty="0" err="1"/>
              <a:t>Task</a:t>
            </a:r>
            <a:r>
              <a:rPr lang="hr-HR" sz="2400" b="1" dirty="0"/>
              <a:t> E? </a:t>
            </a:r>
          </a:p>
          <a:p>
            <a:pPr marL="0" indent="0">
              <a:buNone/>
            </a:pPr>
            <a:r>
              <a:rPr lang="hr-HR" sz="2400" b="1" dirty="0" err="1"/>
              <a:t>Finish</a:t>
            </a:r>
            <a:r>
              <a:rPr lang="hr-HR" sz="2400" b="1" dirty="0"/>
              <a:t> </a:t>
            </a:r>
            <a:r>
              <a:rPr lang="hr-HR" sz="2400" b="1" dirty="0" err="1"/>
              <a:t>the</a:t>
            </a:r>
            <a:r>
              <a:rPr lang="hr-HR" sz="2400" b="1" dirty="0"/>
              <a:t> </a:t>
            </a:r>
            <a:r>
              <a:rPr lang="hr-HR" sz="2400" b="1" dirty="0" err="1"/>
              <a:t>questions</a:t>
            </a:r>
            <a:r>
              <a:rPr lang="hr-HR" sz="2400" b="1" dirty="0"/>
              <a:t> </a:t>
            </a:r>
            <a:r>
              <a:rPr lang="hr-HR" sz="2400" b="1" dirty="0" err="1"/>
              <a:t>and</a:t>
            </a:r>
            <a:r>
              <a:rPr lang="hr-HR" sz="2400" b="1" dirty="0"/>
              <a:t> </a:t>
            </a:r>
            <a:r>
              <a:rPr lang="hr-HR" sz="2400" b="1" dirty="0" err="1"/>
              <a:t>circle</a:t>
            </a:r>
            <a:r>
              <a:rPr lang="hr-HR" sz="2400" b="1" dirty="0"/>
              <a:t> </a:t>
            </a:r>
            <a:r>
              <a:rPr lang="hr-HR" sz="2400" b="1" dirty="0" err="1"/>
              <a:t>the</a:t>
            </a:r>
            <a:r>
              <a:rPr lang="hr-HR" sz="2400" b="1" dirty="0"/>
              <a:t> </a:t>
            </a:r>
            <a:r>
              <a:rPr lang="hr-HR" sz="2400" b="1" dirty="0" err="1"/>
              <a:t>right</a:t>
            </a:r>
            <a:r>
              <a:rPr lang="hr-HR" sz="2400" b="1" dirty="0"/>
              <a:t> </a:t>
            </a:r>
            <a:r>
              <a:rPr lang="hr-HR" sz="2400" b="1" dirty="0" err="1"/>
              <a:t>answers</a:t>
            </a:r>
            <a:r>
              <a:rPr lang="hr-HR" sz="2400" b="1" dirty="0"/>
              <a:t>. </a:t>
            </a:r>
          </a:p>
          <a:p>
            <a:pPr marL="0" indent="0">
              <a:buNone/>
            </a:pPr>
            <a:r>
              <a:rPr lang="hr-HR" sz="2400" b="1" dirty="0" err="1"/>
              <a:t>Then</a:t>
            </a:r>
            <a:r>
              <a:rPr lang="hr-HR" sz="2400" b="1" dirty="0"/>
              <a:t> c</a:t>
            </a:r>
          </a:p>
          <a:p>
            <a:pPr marL="0" indent="0">
              <a:buNone/>
            </a:pPr>
            <a:endParaRPr lang="hr-HR" sz="2400" b="1" dirty="0"/>
          </a:p>
          <a:p>
            <a:pPr marL="0" indent="0">
              <a:buNone/>
            </a:pPr>
            <a:r>
              <a:rPr lang="hr-HR" sz="2400" b="1" dirty="0" err="1"/>
              <a:t>Compare</a:t>
            </a:r>
            <a:r>
              <a:rPr lang="hr-HR" sz="2400" b="1" dirty="0"/>
              <a:t> </a:t>
            </a:r>
            <a:r>
              <a:rPr lang="hr-HR" sz="2400" b="1" dirty="0" err="1"/>
              <a:t>the</a:t>
            </a:r>
            <a:r>
              <a:rPr lang="hr-HR" sz="2400" b="1" dirty="0"/>
              <a:t> </a:t>
            </a:r>
            <a:r>
              <a:rPr lang="hr-HR" sz="2400" b="1" dirty="0" err="1"/>
              <a:t>two</a:t>
            </a:r>
            <a:r>
              <a:rPr lang="hr-HR" sz="2400" b="1" dirty="0"/>
              <a:t> </a:t>
            </a:r>
            <a:r>
              <a:rPr lang="hr-HR" sz="2400" b="1" dirty="0" err="1"/>
              <a:t>and</a:t>
            </a:r>
            <a:r>
              <a:rPr lang="hr-HR" sz="2400" b="1" dirty="0"/>
              <a:t> </a:t>
            </a:r>
            <a:r>
              <a:rPr lang="hr-HR" sz="2400" b="1" dirty="0" err="1"/>
              <a:t>write</a:t>
            </a:r>
            <a:r>
              <a:rPr lang="hr-HR" sz="2400" b="1" dirty="0"/>
              <a:t> </a:t>
            </a:r>
            <a:r>
              <a:rPr lang="hr-HR" sz="2400" b="1" dirty="0" err="1"/>
              <a:t>the</a:t>
            </a:r>
            <a:r>
              <a:rPr lang="hr-HR" sz="2400" b="1" dirty="0"/>
              <a:t> </a:t>
            </a:r>
            <a:r>
              <a:rPr lang="hr-HR" sz="2400" b="1" dirty="0" err="1"/>
              <a:t>sentences</a:t>
            </a:r>
            <a:r>
              <a:rPr lang="hr-HR" sz="2400" b="1" dirty="0"/>
              <a:t> </a:t>
            </a:r>
            <a:r>
              <a:rPr lang="hr-HR" sz="2400" b="1" dirty="0" err="1"/>
              <a:t>in</a:t>
            </a:r>
            <a:r>
              <a:rPr lang="hr-HR" sz="2400" b="1" dirty="0"/>
              <a:t> </a:t>
            </a:r>
            <a:r>
              <a:rPr lang="hr-HR" sz="2400" b="1" dirty="0" err="1"/>
              <a:t>your</a:t>
            </a:r>
            <a:r>
              <a:rPr lang="hr-HR" sz="2400" b="1" dirty="0"/>
              <a:t> </a:t>
            </a:r>
            <a:r>
              <a:rPr lang="hr-HR" sz="2400" b="1" dirty="0" err="1"/>
              <a:t>notebook</a:t>
            </a:r>
            <a:r>
              <a:rPr lang="hr-HR" sz="2400" b="1" dirty="0"/>
              <a:t>.</a:t>
            </a:r>
            <a:endParaRPr lang="hr-HR" sz="2400" dirty="0"/>
          </a:p>
        </p:txBody>
      </p:sp>
      <p:pic>
        <p:nvPicPr>
          <p:cNvPr id="10" name="Content Placeholder 9">
            <a:extLst>
              <a:ext uri="{FF2B5EF4-FFF2-40B4-BE49-F238E27FC236}">
                <a16:creationId xmlns:a16="http://schemas.microsoft.com/office/drawing/2014/main" id="{97BBE273-C916-2AD3-59F7-485A40C59C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1954" y="1339957"/>
            <a:ext cx="3736078" cy="5014560"/>
          </a:xfrm>
        </p:spPr>
      </p:pic>
      <p:pic>
        <p:nvPicPr>
          <p:cNvPr id="5" name="Picture 4">
            <a:extLst>
              <a:ext uri="{FF2B5EF4-FFF2-40B4-BE49-F238E27FC236}">
                <a16:creationId xmlns:a16="http://schemas.microsoft.com/office/drawing/2014/main" id="{98879F83-8D5A-C09D-2D6B-E7FCE04A1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350" y="1189608"/>
            <a:ext cx="3713452" cy="5370990"/>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3">
            <a:extLst>
              <a:ext uri="{FF2B5EF4-FFF2-40B4-BE49-F238E27FC236}">
                <a16:creationId xmlns:a16="http://schemas.microsoft.com/office/drawing/2014/main" id="{9D6B9708-C37B-2BF1-7FF2-3444D26C2E4B}"/>
              </a:ext>
            </a:extLst>
          </p:cNvPr>
          <p:cNvSpPr txBox="1">
            <a:spLocks/>
          </p:cNvSpPr>
          <p:nvPr/>
        </p:nvSpPr>
        <p:spPr>
          <a:xfrm>
            <a:off x="6096000" y="4416748"/>
            <a:ext cx="5501936" cy="1268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sz="2400" b="1" dirty="0" err="1"/>
              <a:t>Finish</a:t>
            </a:r>
            <a:r>
              <a:rPr lang="hr-HR" sz="2400" b="1" dirty="0"/>
              <a:t> </a:t>
            </a:r>
            <a:r>
              <a:rPr lang="hr-HR" sz="2400" b="1" dirty="0" err="1"/>
              <a:t>the</a:t>
            </a:r>
            <a:r>
              <a:rPr lang="hr-HR" sz="2400" b="1" dirty="0"/>
              <a:t> </a:t>
            </a:r>
            <a:r>
              <a:rPr lang="hr-HR" sz="2400" b="1" dirty="0" err="1"/>
              <a:t>questions</a:t>
            </a:r>
            <a:r>
              <a:rPr lang="hr-HR" sz="2400" b="1" dirty="0"/>
              <a:t> </a:t>
            </a:r>
            <a:r>
              <a:rPr lang="hr-HR" sz="2400" b="1" dirty="0" err="1"/>
              <a:t>in</a:t>
            </a:r>
            <a:r>
              <a:rPr lang="hr-HR" sz="2400" b="1" dirty="0"/>
              <a:t> </a:t>
            </a:r>
            <a:r>
              <a:rPr lang="hr-HR" sz="2400" b="1" dirty="0" err="1"/>
              <a:t>Task</a:t>
            </a:r>
            <a:r>
              <a:rPr lang="hr-HR" sz="2400" b="1" dirty="0"/>
              <a:t> F. </a:t>
            </a:r>
          </a:p>
          <a:p>
            <a:pPr marL="0" indent="0">
              <a:buFont typeface="Arial" panose="020B0604020202020204" pitchFamily="34" charset="0"/>
              <a:buNone/>
            </a:pPr>
            <a:r>
              <a:rPr lang="hr-HR" sz="2400" b="1" dirty="0" err="1"/>
              <a:t>Look</a:t>
            </a:r>
            <a:r>
              <a:rPr lang="hr-HR" sz="2400" b="1" dirty="0"/>
              <a:t> at </a:t>
            </a:r>
            <a:r>
              <a:rPr lang="hr-HR" sz="2400" b="1" dirty="0" err="1"/>
              <a:t>the</a:t>
            </a:r>
            <a:r>
              <a:rPr lang="hr-HR" sz="2400" b="1" dirty="0"/>
              <a:t> </a:t>
            </a:r>
            <a:r>
              <a:rPr lang="hr-HR" sz="2400" b="1" dirty="0" err="1"/>
              <a:t>answers</a:t>
            </a:r>
            <a:r>
              <a:rPr lang="hr-HR" sz="2400" b="1" dirty="0"/>
              <a:t>. </a:t>
            </a:r>
            <a:r>
              <a:rPr lang="hr-HR" sz="2400" b="1" dirty="0" err="1"/>
              <a:t>What</a:t>
            </a:r>
            <a:r>
              <a:rPr lang="hr-HR" sz="2400" b="1" dirty="0"/>
              <a:t> do </a:t>
            </a:r>
            <a:r>
              <a:rPr lang="hr-HR" sz="2400" b="1" dirty="0" err="1"/>
              <a:t>you</a:t>
            </a:r>
            <a:r>
              <a:rPr lang="hr-HR" sz="2400" b="1" dirty="0"/>
              <a:t> </a:t>
            </a:r>
            <a:r>
              <a:rPr lang="hr-HR" sz="2400" b="1" dirty="0" err="1"/>
              <a:t>think</a:t>
            </a:r>
            <a:r>
              <a:rPr lang="hr-HR" sz="2400" b="1" dirty="0"/>
              <a:t> </a:t>
            </a:r>
            <a:r>
              <a:rPr lang="hr-HR" sz="2400" b="1" dirty="0" err="1"/>
              <a:t>the</a:t>
            </a:r>
            <a:r>
              <a:rPr lang="hr-HR" sz="2400" b="1" dirty="0"/>
              <a:t> </a:t>
            </a:r>
            <a:r>
              <a:rPr lang="hr-HR" sz="2400" b="1" dirty="0" err="1"/>
              <a:t>right</a:t>
            </a:r>
            <a:r>
              <a:rPr lang="hr-HR" sz="2400" b="1" dirty="0"/>
              <a:t> </a:t>
            </a:r>
            <a:r>
              <a:rPr lang="hr-HR" sz="2400" b="1" dirty="0" err="1"/>
              <a:t>question</a:t>
            </a:r>
            <a:r>
              <a:rPr lang="hr-HR" sz="2400" b="1" dirty="0"/>
              <a:t> </a:t>
            </a:r>
            <a:r>
              <a:rPr lang="hr-HR" sz="2400" b="1" dirty="0" err="1"/>
              <a:t>is</a:t>
            </a:r>
            <a:r>
              <a:rPr lang="hr-HR" sz="2400" b="1" dirty="0"/>
              <a:t>?</a:t>
            </a:r>
            <a:endParaRPr lang="hr-HR" sz="2400" dirty="0"/>
          </a:p>
        </p:txBody>
      </p:sp>
      <p:sp>
        <p:nvSpPr>
          <p:cNvPr id="16" name="Content Placeholder 3">
            <a:extLst>
              <a:ext uri="{FF2B5EF4-FFF2-40B4-BE49-F238E27FC236}">
                <a16:creationId xmlns:a16="http://schemas.microsoft.com/office/drawing/2014/main" id="{D4CB311B-F71F-D79B-5B90-F2B3A4D4FD2C}"/>
              </a:ext>
            </a:extLst>
          </p:cNvPr>
          <p:cNvSpPr txBox="1">
            <a:spLocks/>
          </p:cNvSpPr>
          <p:nvPr/>
        </p:nvSpPr>
        <p:spPr>
          <a:xfrm>
            <a:off x="6148126" y="3961062"/>
            <a:ext cx="4489882" cy="4556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pic>
        <p:nvPicPr>
          <p:cNvPr id="6" name="Picture 5">
            <a:extLst>
              <a:ext uri="{FF2B5EF4-FFF2-40B4-BE49-F238E27FC236}">
                <a16:creationId xmlns:a16="http://schemas.microsoft.com/office/drawing/2014/main" id="{745192F6-0EDA-1E8F-E2C3-D56179FA6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57" y="1728693"/>
            <a:ext cx="4587638" cy="4237087"/>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A2D57CF-5F08-D150-6C9D-3A8FD048C788}"/>
              </a:ext>
            </a:extLst>
          </p:cNvPr>
          <p:cNvPicPr>
            <a:picLocks noChangeAspect="1"/>
          </p:cNvPicPr>
          <p:nvPr/>
        </p:nvPicPr>
        <p:blipFill rotWithShape="1">
          <a:blip r:embed="rId5">
            <a:extLst>
              <a:ext uri="{28A0092B-C50C-407E-A947-70E740481C1C}">
                <a14:useLocalDpi xmlns:a14="http://schemas.microsoft.com/office/drawing/2010/main" val="0"/>
              </a:ext>
            </a:extLst>
          </a:blip>
          <a:srcRect l="2314" r="4800"/>
          <a:stretch/>
        </p:blipFill>
        <p:spPr>
          <a:xfrm>
            <a:off x="758330" y="2338979"/>
            <a:ext cx="4403325" cy="3569552"/>
          </a:xfrm>
          <a:prstGeom prst="rect">
            <a:avLst/>
          </a:prstGeom>
        </p:spPr>
      </p:pic>
      <p:pic>
        <p:nvPicPr>
          <p:cNvPr id="14" name="Picture 13">
            <a:extLst>
              <a:ext uri="{FF2B5EF4-FFF2-40B4-BE49-F238E27FC236}">
                <a16:creationId xmlns:a16="http://schemas.microsoft.com/office/drawing/2014/main" id="{7B71B74C-3F36-A0B0-92CF-5BCF6B71FF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78" y="2333068"/>
            <a:ext cx="5718228" cy="308407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ontent Placeholder 3">
            <a:extLst>
              <a:ext uri="{FF2B5EF4-FFF2-40B4-BE49-F238E27FC236}">
                <a16:creationId xmlns:a16="http://schemas.microsoft.com/office/drawing/2014/main" id="{EEDFF63B-0BFB-A52E-63C2-2DA6FB0A2E15}"/>
              </a:ext>
            </a:extLst>
          </p:cNvPr>
          <p:cNvSpPr txBox="1">
            <a:spLocks/>
          </p:cNvSpPr>
          <p:nvPr/>
        </p:nvSpPr>
        <p:spPr>
          <a:xfrm>
            <a:off x="6161103" y="5809235"/>
            <a:ext cx="4489882" cy="663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pic>
        <p:nvPicPr>
          <p:cNvPr id="19" name="Picture 18">
            <a:extLst>
              <a:ext uri="{FF2B5EF4-FFF2-40B4-BE49-F238E27FC236}">
                <a16:creationId xmlns:a16="http://schemas.microsoft.com/office/drawing/2014/main" id="{FD5ACFB6-0E2D-E7AA-BCB2-1B6EF7F5A78F}"/>
              </a:ext>
            </a:extLst>
          </p:cNvPr>
          <p:cNvPicPr>
            <a:picLocks noChangeAspect="1"/>
          </p:cNvPicPr>
          <p:nvPr/>
        </p:nvPicPr>
        <p:blipFill rotWithShape="1">
          <a:blip r:embed="rId7">
            <a:extLst>
              <a:ext uri="{28A0092B-C50C-407E-A947-70E740481C1C}">
                <a14:useLocalDpi xmlns:a14="http://schemas.microsoft.com/office/drawing/2010/main" val="0"/>
              </a:ext>
            </a:extLst>
          </a:blip>
          <a:srcRect b="3431"/>
          <a:stretch/>
        </p:blipFill>
        <p:spPr>
          <a:xfrm>
            <a:off x="650257" y="2771359"/>
            <a:ext cx="3594594" cy="2645779"/>
          </a:xfrm>
          <a:prstGeom prst="rect">
            <a:avLst/>
          </a:prstGeom>
        </p:spPr>
      </p:pic>
    </p:spTree>
    <p:extLst>
      <p:ext uri="{BB962C8B-B14F-4D97-AF65-F5344CB8AC3E}">
        <p14:creationId xmlns:p14="http://schemas.microsoft.com/office/powerpoint/2010/main" val="161024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3"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A348D-51DE-A26C-513F-506D13600886}"/>
              </a:ext>
            </a:extLst>
          </p:cNvPr>
          <p:cNvSpPr>
            <a:spLocks noGrp="1"/>
          </p:cNvSpPr>
          <p:nvPr>
            <p:ph type="title"/>
          </p:nvPr>
        </p:nvSpPr>
        <p:spPr>
          <a:xfrm>
            <a:off x="1510018" y="472749"/>
            <a:ext cx="8484765" cy="722988"/>
          </a:xfrm>
        </p:spPr>
        <p:txBody>
          <a:bodyPr/>
          <a:lstStyle/>
          <a:p>
            <a:pPr algn="ctr"/>
            <a:r>
              <a:rPr lang="hr-HR" b="1" dirty="0" err="1"/>
              <a:t>Copy</a:t>
            </a:r>
            <a:r>
              <a:rPr lang="hr-HR" b="1" dirty="0"/>
              <a:t> </a:t>
            </a:r>
            <a:r>
              <a:rPr lang="hr-HR" b="1" dirty="0" err="1"/>
              <a:t>the</a:t>
            </a:r>
            <a:r>
              <a:rPr lang="hr-HR" b="1" dirty="0"/>
              <a:t> </a:t>
            </a:r>
            <a:r>
              <a:rPr lang="hr-HR" b="1" dirty="0" err="1"/>
              <a:t>words</a:t>
            </a:r>
            <a:r>
              <a:rPr lang="hr-HR" b="1" dirty="0"/>
              <a:t> </a:t>
            </a:r>
            <a:r>
              <a:rPr lang="hr-HR" b="1" dirty="0" err="1"/>
              <a:t>in</a:t>
            </a:r>
            <a:r>
              <a:rPr lang="hr-HR" b="1" dirty="0"/>
              <a:t> </a:t>
            </a:r>
            <a:r>
              <a:rPr lang="hr-HR" b="1" dirty="0" err="1"/>
              <a:t>bold</a:t>
            </a:r>
            <a:r>
              <a:rPr lang="hr-HR" b="1" dirty="0"/>
              <a:t>. </a:t>
            </a:r>
          </a:p>
        </p:txBody>
      </p:sp>
      <p:pic>
        <p:nvPicPr>
          <p:cNvPr id="6" name="Content Placeholder 5">
            <a:extLst>
              <a:ext uri="{FF2B5EF4-FFF2-40B4-BE49-F238E27FC236}">
                <a16:creationId xmlns:a16="http://schemas.microsoft.com/office/drawing/2014/main" id="{87AE660E-2781-23BF-B4F4-6501F5143D0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2110"/>
          <a:stretch/>
        </p:blipFill>
        <p:spPr>
          <a:xfrm>
            <a:off x="6455294" y="2065919"/>
            <a:ext cx="5101336" cy="3824381"/>
          </a:xfrm>
        </p:spPr>
      </p:pic>
      <p:pic>
        <p:nvPicPr>
          <p:cNvPr id="8" name="Content Placeholder 7">
            <a:extLst>
              <a:ext uri="{FF2B5EF4-FFF2-40B4-BE49-F238E27FC236}">
                <a16:creationId xmlns:a16="http://schemas.microsoft.com/office/drawing/2014/main" id="{52D67201-1AA0-6EC3-F18C-B71970C0A48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65825" y="1992323"/>
            <a:ext cx="5789469" cy="3971575"/>
          </a:xfrm>
        </p:spPr>
      </p:pic>
    </p:spTree>
    <p:extLst>
      <p:ext uri="{BB962C8B-B14F-4D97-AF65-F5344CB8AC3E}">
        <p14:creationId xmlns:p14="http://schemas.microsoft.com/office/powerpoint/2010/main" val="8006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2EBAF31-86AE-BC53-F1F7-C314DEE8FB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450417" cy="6858000"/>
          </a:xfrm>
        </p:spPr>
      </p:pic>
      <p:sp>
        <p:nvSpPr>
          <p:cNvPr id="4" name="Content Placeholder 3">
            <a:extLst>
              <a:ext uri="{FF2B5EF4-FFF2-40B4-BE49-F238E27FC236}">
                <a16:creationId xmlns:a16="http://schemas.microsoft.com/office/drawing/2014/main" id="{42009FAE-B772-5247-A3D7-32020FD1C975}"/>
              </a:ext>
            </a:extLst>
          </p:cNvPr>
          <p:cNvSpPr>
            <a:spLocks noGrp="1"/>
          </p:cNvSpPr>
          <p:nvPr>
            <p:ph sz="half" idx="2"/>
          </p:nvPr>
        </p:nvSpPr>
        <p:spPr>
          <a:xfrm>
            <a:off x="6096000" y="298666"/>
            <a:ext cx="5663156" cy="1380240"/>
          </a:xfrm>
        </p:spPr>
        <p:txBody>
          <a:bodyPr/>
          <a:lstStyle/>
          <a:p>
            <a:pPr marL="0" indent="0">
              <a:buNone/>
            </a:pPr>
            <a:r>
              <a:rPr lang="hr-HR" b="1" dirty="0"/>
              <a:t>Read </a:t>
            </a:r>
            <a:r>
              <a:rPr lang="hr-HR" b="1" dirty="0" err="1"/>
              <a:t>both</a:t>
            </a:r>
            <a:r>
              <a:rPr lang="hr-HR" b="1" dirty="0"/>
              <a:t> </a:t>
            </a:r>
            <a:r>
              <a:rPr lang="hr-HR" b="1" dirty="0" err="1"/>
              <a:t>texts</a:t>
            </a:r>
            <a:r>
              <a:rPr lang="hr-HR" b="1" dirty="0"/>
              <a:t> </a:t>
            </a:r>
            <a:r>
              <a:rPr lang="hr-HR" b="1" dirty="0" err="1"/>
              <a:t>again</a:t>
            </a:r>
            <a:r>
              <a:rPr lang="hr-HR" b="1" dirty="0"/>
              <a:t> </a:t>
            </a:r>
            <a:r>
              <a:rPr lang="hr-HR" b="1" dirty="0" err="1"/>
              <a:t>and</a:t>
            </a:r>
            <a:r>
              <a:rPr lang="hr-HR" b="1" dirty="0"/>
              <a:t> </a:t>
            </a:r>
            <a:r>
              <a:rPr lang="hr-HR" b="1" dirty="0" err="1"/>
              <a:t>match</a:t>
            </a:r>
            <a:r>
              <a:rPr lang="hr-HR" b="1" dirty="0"/>
              <a:t> </a:t>
            </a:r>
            <a:r>
              <a:rPr lang="hr-HR" b="1" dirty="0" err="1"/>
              <a:t>words</a:t>
            </a:r>
            <a:r>
              <a:rPr lang="hr-HR" b="1" dirty="0"/>
              <a:t> </a:t>
            </a:r>
            <a:r>
              <a:rPr lang="hr-HR" b="1" dirty="0" err="1"/>
              <a:t>and</a:t>
            </a:r>
            <a:r>
              <a:rPr lang="hr-HR" b="1" dirty="0"/>
              <a:t> </a:t>
            </a:r>
            <a:r>
              <a:rPr lang="hr-HR" b="1" dirty="0" err="1"/>
              <a:t>their</a:t>
            </a:r>
            <a:r>
              <a:rPr lang="hr-HR" b="1" dirty="0"/>
              <a:t> </a:t>
            </a:r>
            <a:r>
              <a:rPr lang="hr-HR" b="1" dirty="0" err="1"/>
              <a:t>explanations</a:t>
            </a:r>
            <a:r>
              <a:rPr lang="hr-HR" b="1" dirty="0"/>
              <a:t>.</a:t>
            </a:r>
          </a:p>
        </p:txBody>
      </p:sp>
      <p:pic>
        <p:nvPicPr>
          <p:cNvPr id="8" name="Picture 7">
            <a:extLst>
              <a:ext uri="{FF2B5EF4-FFF2-40B4-BE49-F238E27FC236}">
                <a16:creationId xmlns:a16="http://schemas.microsoft.com/office/drawing/2014/main" id="{54CB648C-3343-6D3A-C4F3-02D4BFF91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8" y="1678906"/>
            <a:ext cx="5663156" cy="3500188"/>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3">
            <a:extLst>
              <a:ext uri="{FF2B5EF4-FFF2-40B4-BE49-F238E27FC236}">
                <a16:creationId xmlns:a16="http://schemas.microsoft.com/office/drawing/2014/main" id="{3721243F-8FEE-9E9D-9029-19D408742DB0}"/>
              </a:ext>
            </a:extLst>
          </p:cNvPr>
          <p:cNvSpPr txBox="1">
            <a:spLocks/>
          </p:cNvSpPr>
          <p:nvPr/>
        </p:nvSpPr>
        <p:spPr>
          <a:xfrm>
            <a:off x="6096000" y="1143524"/>
            <a:ext cx="5107619" cy="535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p>
        </p:txBody>
      </p:sp>
      <p:sp>
        <p:nvSpPr>
          <p:cNvPr id="10" name="TextBox 9">
            <a:extLst>
              <a:ext uri="{FF2B5EF4-FFF2-40B4-BE49-F238E27FC236}">
                <a16:creationId xmlns:a16="http://schemas.microsoft.com/office/drawing/2014/main" id="{A4938A90-3179-59A3-A937-2160AC252D63}"/>
              </a:ext>
            </a:extLst>
          </p:cNvPr>
          <p:cNvSpPr txBox="1"/>
          <p:nvPr/>
        </p:nvSpPr>
        <p:spPr>
          <a:xfrm>
            <a:off x="1029809" y="2352583"/>
            <a:ext cx="346230" cy="276999"/>
          </a:xfrm>
          <a:prstGeom prst="rect">
            <a:avLst/>
          </a:prstGeom>
          <a:noFill/>
        </p:spPr>
        <p:txBody>
          <a:bodyPr wrap="square" rtlCol="0">
            <a:spAutoFit/>
          </a:bodyPr>
          <a:lstStyle/>
          <a:p>
            <a:r>
              <a:rPr lang="hr-HR" sz="1200" b="1" dirty="0">
                <a:solidFill>
                  <a:srgbClr val="FF0000"/>
                </a:solidFill>
              </a:rPr>
              <a:t>d)</a:t>
            </a:r>
          </a:p>
        </p:txBody>
      </p:sp>
      <p:sp>
        <p:nvSpPr>
          <p:cNvPr id="11" name="TextBox 10">
            <a:extLst>
              <a:ext uri="{FF2B5EF4-FFF2-40B4-BE49-F238E27FC236}">
                <a16:creationId xmlns:a16="http://schemas.microsoft.com/office/drawing/2014/main" id="{A161ECCF-679D-78EA-DBE3-7E750188C2A9}"/>
              </a:ext>
            </a:extLst>
          </p:cNvPr>
          <p:cNvSpPr txBox="1"/>
          <p:nvPr/>
        </p:nvSpPr>
        <p:spPr>
          <a:xfrm>
            <a:off x="588337" y="2581650"/>
            <a:ext cx="346230" cy="276999"/>
          </a:xfrm>
          <a:prstGeom prst="rect">
            <a:avLst/>
          </a:prstGeom>
          <a:noFill/>
        </p:spPr>
        <p:txBody>
          <a:bodyPr wrap="square" rtlCol="0">
            <a:spAutoFit/>
          </a:bodyPr>
          <a:lstStyle/>
          <a:p>
            <a:r>
              <a:rPr lang="hr-HR" sz="1200" b="1" dirty="0">
                <a:solidFill>
                  <a:srgbClr val="FF0000"/>
                </a:solidFill>
              </a:rPr>
              <a:t>b)</a:t>
            </a:r>
          </a:p>
        </p:txBody>
      </p:sp>
      <p:sp>
        <p:nvSpPr>
          <p:cNvPr id="12" name="TextBox 11">
            <a:extLst>
              <a:ext uri="{FF2B5EF4-FFF2-40B4-BE49-F238E27FC236}">
                <a16:creationId xmlns:a16="http://schemas.microsoft.com/office/drawing/2014/main" id="{86C5C526-A79B-1207-CBAC-0F678329DA75}"/>
              </a:ext>
            </a:extLst>
          </p:cNvPr>
          <p:cNvSpPr txBox="1"/>
          <p:nvPr/>
        </p:nvSpPr>
        <p:spPr>
          <a:xfrm>
            <a:off x="1714868" y="2858649"/>
            <a:ext cx="346230" cy="276999"/>
          </a:xfrm>
          <a:prstGeom prst="rect">
            <a:avLst/>
          </a:prstGeom>
          <a:noFill/>
        </p:spPr>
        <p:txBody>
          <a:bodyPr wrap="square" rtlCol="0">
            <a:spAutoFit/>
          </a:bodyPr>
          <a:lstStyle/>
          <a:p>
            <a:r>
              <a:rPr lang="hr-HR" sz="1200" b="1" dirty="0">
                <a:solidFill>
                  <a:srgbClr val="FF0000"/>
                </a:solidFill>
              </a:rPr>
              <a:t>f)</a:t>
            </a:r>
          </a:p>
        </p:txBody>
      </p:sp>
      <p:sp>
        <p:nvSpPr>
          <p:cNvPr id="13" name="TextBox 12">
            <a:extLst>
              <a:ext uri="{FF2B5EF4-FFF2-40B4-BE49-F238E27FC236}">
                <a16:creationId xmlns:a16="http://schemas.microsoft.com/office/drawing/2014/main" id="{26126F84-8FC2-C460-06C5-99FAF9FBC7C9}"/>
              </a:ext>
            </a:extLst>
          </p:cNvPr>
          <p:cNvSpPr txBox="1"/>
          <p:nvPr/>
        </p:nvSpPr>
        <p:spPr>
          <a:xfrm>
            <a:off x="683579" y="3234028"/>
            <a:ext cx="346230" cy="276999"/>
          </a:xfrm>
          <a:prstGeom prst="rect">
            <a:avLst/>
          </a:prstGeom>
          <a:noFill/>
        </p:spPr>
        <p:txBody>
          <a:bodyPr wrap="square" rtlCol="0">
            <a:spAutoFit/>
          </a:bodyPr>
          <a:lstStyle/>
          <a:p>
            <a:r>
              <a:rPr lang="hr-HR" sz="1200" b="1" dirty="0">
                <a:solidFill>
                  <a:srgbClr val="FF0000"/>
                </a:solidFill>
              </a:rPr>
              <a:t>a)</a:t>
            </a:r>
          </a:p>
        </p:txBody>
      </p:sp>
      <p:sp>
        <p:nvSpPr>
          <p:cNvPr id="14" name="TextBox 13">
            <a:extLst>
              <a:ext uri="{FF2B5EF4-FFF2-40B4-BE49-F238E27FC236}">
                <a16:creationId xmlns:a16="http://schemas.microsoft.com/office/drawing/2014/main" id="{BF3DE584-EB94-7B94-E3F9-A8D46C1378CA}"/>
              </a:ext>
            </a:extLst>
          </p:cNvPr>
          <p:cNvSpPr txBox="1"/>
          <p:nvPr/>
        </p:nvSpPr>
        <p:spPr>
          <a:xfrm>
            <a:off x="1484655" y="3559602"/>
            <a:ext cx="346230" cy="276999"/>
          </a:xfrm>
          <a:prstGeom prst="rect">
            <a:avLst/>
          </a:prstGeom>
          <a:noFill/>
        </p:spPr>
        <p:txBody>
          <a:bodyPr wrap="square" rtlCol="0">
            <a:spAutoFit/>
          </a:bodyPr>
          <a:lstStyle/>
          <a:p>
            <a:r>
              <a:rPr lang="hr-HR" sz="1200" b="1" dirty="0">
                <a:solidFill>
                  <a:srgbClr val="FF0000"/>
                </a:solidFill>
              </a:rPr>
              <a:t>c)</a:t>
            </a:r>
          </a:p>
        </p:txBody>
      </p:sp>
      <p:sp>
        <p:nvSpPr>
          <p:cNvPr id="15" name="TextBox 14">
            <a:extLst>
              <a:ext uri="{FF2B5EF4-FFF2-40B4-BE49-F238E27FC236}">
                <a16:creationId xmlns:a16="http://schemas.microsoft.com/office/drawing/2014/main" id="{F971B053-88F5-5E36-DDC7-65BC45DBE6DF}"/>
              </a:ext>
            </a:extLst>
          </p:cNvPr>
          <p:cNvSpPr txBox="1"/>
          <p:nvPr/>
        </p:nvSpPr>
        <p:spPr>
          <a:xfrm>
            <a:off x="1029809" y="3856230"/>
            <a:ext cx="346230" cy="276999"/>
          </a:xfrm>
          <a:prstGeom prst="rect">
            <a:avLst/>
          </a:prstGeom>
          <a:noFill/>
        </p:spPr>
        <p:txBody>
          <a:bodyPr wrap="square" rtlCol="0">
            <a:spAutoFit/>
          </a:bodyPr>
          <a:lstStyle/>
          <a:p>
            <a:r>
              <a:rPr lang="hr-HR" sz="1200" b="1" dirty="0">
                <a:solidFill>
                  <a:srgbClr val="FF0000"/>
                </a:solidFill>
              </a:rPr>
              <a:t>e)</a:t>
            </a:r>
          </a:p>
        </p:txBody>
      </p:sp>
      <p:sp>
        <p:nvSpPr>
          <p:cNvPr id="16" name="TextBox 15">
            <a:extLst>
              <a:ext uri="{FF2B5EF4-FFF2-40B4-BE49-F238E27FC236}">
                <a16:creationId xmlns:a16="http://schemas.microsoft.com/office/drawing/2014/main" id="{91BD1405-9E8C-3F99-2AC1-83E8FCCB6F53}"/>
              </a:ext>
            </a:extLst>
          </p:cNvPr>
          <p:cNvSpPr txBox="1"/>
          <p:nvPr/>
        </p:nvSpPr>
        <p:spPr>
          <a:xfrm>
            <a:off x="3472648" y="2210540"/>
            <a:ext cx="346230" cy="276999"/>
          </a:xfrm>
          <a:prstGeom prst="rect">
            <a:avLst/>
          </a:prstGeom>
          <a:noFill/>
        </p:spPr>
        <p:txBody>
          <a:bodyPr wrap="square" rtlCol="0">
            <a:spAutoFit/>
          </a:bodyPr>
          <a:lstStyle/>
          <a:p>
            <a:r>
              <a:rPr lang="hr-HR" sz="1200" b="1" dirty="0">
                <a:solidFill>
                  <a:srgbClr val="FF0000"/>
                </a:solidFill>
              </a:rPr>
              <a:t>f)</a:t>
            </a:r>
          </a:p>
        </p:txBody>
      </p:sp>
      <p:sp>
        <p:nvSpPr>
          <p:cNvPr id="17" name="TextBox 16">
            <a:extLst>
              <a:ext uri="{FF2B5EF4-FFF2-40B4-BE49-F238E27FC236}">
                <a16:creationId xmlns:a16="http://schemas.microsoft.com/office/drawing/2014/main" id="{D39392B0-F811-12EB-1944-4146F7ACA1FD}"/>
              </a:ext>
            </a:extLst>
          </p:cNvPr>
          <p:cNvSpPr txBox="1"/>
          <p:nvPr/>
        </p:nvSpPr>
        <p:spPr>
          <a:xfrm>
            <a:off x="3731696" y="2629582"/>
            <a:ext cx="346230" cy="276999"/>
          </a:xfrm>
          <a:prstGeom prst="rect">
            <a:avLst/>
          </a:prstGeom>
          <a:noFill/>
        </p:spPr>
        <p:txBody>
          <a:bodyPr wrap="square" rtlCol="0">
            <a:spAutoFit/>
          </a:bodyPr>
          <a:lstStyle/>
          <a:p>
            <a:r>
              <a:rPr lang="hr-HR" sz="1200" b="1" dirty="0">
                <a:solidFill>
                  <a:srgbClr val="FF0000"/>
                </a:solidFill>
              </a:rPr>
              <a:t>c)</a:t>
            </a:r>
          </a:p>
        </p:txBody>
      </p:sp>
      <p:sp>
        <p:nvSpPr>
          <p:cNvPr id="18" name="TextBox 17">
            <a:extLst>
              <a:ext uri="{FF2B5EF4-FFF2-40B4-BE49-F238E27FC236}">
                <a16:creationId xmlns:a16="http://schemas.microsoft.com/office/drawing/2014/main" id="{329F6278-3C71-EB67-2A2C-FACF813DB4E2}"/>
              </a:ext>
            </a:extLst>
          </p:cNvPr>
          <p:cNvSpPr txBox="1"/>
          <p:nvPr/>
        </p:nvSpPr>
        <p:spPr>
          <a:xfrm>
            <a:off x="3125717" y="3290500"/>
            <a:ext cx="346230" cy="276999"/>
          </a:xfrm>
          <a:prstGeom prst="rect">
            <a:avLst/>
          </a:prstGeom>
          <a:noFill/>
        </p:spPr>
        <p:txBody>
          <a:bodyPr wrap="square" rtlCol="0">
            <a:spAutoFit/>
          </a:bodyPr>
          <a:lstStyle/>
          <a:p>
            <a:r>
              <a:rPr lang="hr-HR" sz="1200" b="1" dirty="0">
                <a:solidFill>
                  <a:srgbClr val="FF0000"/>
                </a:solidFill>
              </a:rPr>
              <a:t>b)</a:t>
            </a:r>
          </a:p>
        </p:txBody>
      </p:sp>
      <p:sp>
        <p:nvSpPr>
          <p:cNvPr id="19" name="TextBox 18">
            <a:extLst>
              <a:ext uri="{FF2B5EF4-FFF2-40B4-BE49-F238E27FC236}">
                <a16:creationId xmlns:a16="http://schemas.microsoft.com/office/drawing/2014/main" id="{F779D865-9A3F-DC2E-E07F-8F05875BC521}"/>
              </a:ext>
            </a:extLst>
          </p:cNvPr>
          <p:cNvSpPr txBox="1"/>
          <p:nvPr/>
        </p:nvSpPr>
        <p:spPr>
          <a:xfrm>
            <a:off x="3467536" y="3765838"/>
            <a:ext cx="346230" cy="276999"/>
          </a:xfrm>
          <a:prstGeom prst="rect">
            <a:avLst/>
          </a:prstGeom>
          <a:noFill/>
        </p:spPr>
        <p:txBody>
          <a:bodyPr wrap="square" rtlCol="0">
            <a:spAutoFit/>
          </a:bodyPr>
          <a:lstStyle/>
          <a:p>
            <a:r>
              <a:rPr lang="hr-HR" sz="1200" b="1" dirty="0">
                <a:solidFill>
                  <a:srgbClr val="FF0000"/>
                </a:solidFill>
              </a:rPr>
              <a:t>a)</a:t>
            </a:r>
          </a:p>
        </p:txBody>
      </p:sp>
      <p:sp>
        <p:nvSpPr>
          <p:cNvPr id="20" name="TextBox 19">
            <a:extLst>
              <a:ext uri="{FF2B5EF4-FFF2-40B4-BE49-F238E27FC236}">
                <a16:creationId xmlns:a16="http://schemas.microsoft.com/office/drawing/2014/main" id="{A97CB6F1-B943-66DC-9FCB-E1DFAC1102C9}"/>
              </a:ext>
            </a:extLst>
          </p:cNvPr>
          <p:cNvSpPr txBox="1"/>
          <p:nvPr/>
        </p:nvSpPr>
        <p:spPr>
          <a:xfrm>
            <a:off x="3907163" y="4143463"/>
            <a:ext cx="346230" cy="276999"/>
          </a:xfrm>
          <a:prstGeom prst="rect">
            <a:avLst/>
          </a:prstGeom>
          <a:noFill/>
        </p:spPr>
        <p:txBody>
          <a:bodyPr wrap="square" rtlCol="0">
            <a:spAutoFit/>
          </a:bodyPr>
          <a:lstStyle/>
          <a:p>
            <a:r>
              <a:rPr lang="hr-HR" sz="1200" b="1" dirty="0">
                <a:solidFill>
                  <a:srgbClr val="FF0000"/>
                </a:solidFill>
              </a:rPr>
              <a:t>d)</a:t>
            </a:r>
          </a:p>
        </p:txBody>
      </p:sp>
      <p:sp>
        <p:nvSpPr>
          <p:cNvPr id="21" name="TextBox 20">
            <a:extLst>
              <a:ext uri="{FF2B5EF4-FFF2-40B4-BE49-F238E27FC236}">
                <a16:creationId xmlns:a16="http://schemas.microsoft.com/office/drawing/2014/main" id="{257CBE8F-B1B9-F07A-3257-1A25724E8A60}"/>
              </a:ext>
            </a:extLst>
          </p:cNvPr>
          <p:cNvSpPr txBox="1"/>
          <p:nvPr/>
        </p:nvSpPr>
        <p:spPr>
          <a:xfrm>
            <a:off x="3125717" y="4827096"/>
            <a:ext cx="346230" cy="276999"/>
          </a:xfrm>
          <a:prstGeom prst="rect">
            <a:avLst/>
          </a:prstGeom>
          <a:noFill/>
        </p:spPr>
        <p:txBody>
          <a:bodyPr wrap="square" rtlCol="0">
            <a:spAutoFit/>
          </a:bodyPr>
          <a:lstStyle/>
          <a:p>
            <a:r>
              <a:rPr lang="hr-HR" sz="1200" b="1" dirty="0">
                <a:solidFill>
                  <a:srgbClr val="FF0000"/>
                </a:solidFill>
              </a:rPr>
              <a:t>e)</a:t>
            </a:r>
          </a:p>
        </p:txBody>
      </p:sp>
      <p:pic>
        <p:nvPicPr>
          <p:cNvPr id="23" name="Picture 22">
            <a:extLst>
              <a:ext uri="{FF2B5EF4-FFF2-40B4-BE49-F238E27FC236}">
                <a16:creationId xmlns:a16="http://schemas.microsoft.com/office/drawing/2014/main" id="{CD07C20C-6C1D-7F8E-20DD-90A708A7C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18" y="2078663"/>
            <a:ext cx="5703474" cy="279132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ontent Placeholder 3">
            <a:extLst>
              <a:ext uri="{FF2B5EF4-FFF2-40B4-BE49-F238E27FC236}">
                <a16:creationId xmlns:a16="http://schemas.microsoft.com/office/drawing/2014/main" id="{E3870B3D-1F5C-C392-0FD2-17EAC549ED2F}"/>
              </a:ext>
            </a:extLst>
          </p:cNvPr>
          <p:cNvSpPr txBox="1">
            <a:spLocks/>
          </p:cNvSpPr>
          <p:nvPr/>
        </p:nvSpPr>
        <p:spPr>
          <a:xfrm>
            <a:off x="6088246" y="1719270"/>
            <a:ext cx="5943919" cy="31507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b="1" dirty="0" err="1"/>
              <a:t>Finish</a:t>
            </a:r>
            <a:r>
              <a:rPr lang="hr-HR" b="1" dirty="0"/>
              <a:t> </a:t>
            </a:r>
            <a:r>
              <a:rPr lang="hr-HR" b="1" dirty="0" err="1"/>
              <a:t>the</a:t>
            </a:r>
            <a:r>
              <a:rPr lang="hr-HR" b="1" dirty="0"/>
              <a:t> </a:t>
            </a:r>
            <a:r>
              <a:rPr lang="hr-HR" b="1" dirty="0" err="1"/>
              <a:t>sentences</a:t>
            </a:r>
            <a:r>
              <a:rPr lang="hr-HR" b="1" dirty="0"/>
              <a:t> </a:t>
            </a:r>
            <a:r>
              <a:rPr lang="hr-HR" b="1" dirty="0" err="1"/>
              <a:t>in</a:t>
            </a:r>
            <a:r>
              <a:rPr lang="hr-HR" b="1" dirty="0"/>
              <a:t> </a:t>
            </a:r>
            <a:r>
              <a:rPr lang="hr-HR" b="1" dirty="0" err="1"/>
              <a:t>your</a:t>
            </a:r>
            <a:r>
              <a:rPr lang="hr-HR" b="1" dirty="0"/>
              <a:t> </a:t>
            </a:r>
            <a:r>
              <a:rPr lang="hr-HR" b="1" dirty="0" err="1"/>
              <a:t>notebooks</a:t>
            </a:r>
            <a:r>
              <a:rPr lang="hr-HR" b="1" dirty="0"/>
              <a:t>.</a:t>
            </a:r>
          </a:p>
          <a:p>
            <a:pPr marL="0" indent="0">
              <a:buFont typeface="Arial" panose="020B0604020202020204" pitchFamily="34" charset="0"/>
              <a:buNone/>
            </a:pPr>
            <a:br>
              <a:rPr lang="hr-HR" b="1" dirty="0"/>
            </a:br>
            <a:r>
              <a:rPr lang="hr-HR" b="1" dirty="0"/>
              <a:t>1 </a:t>
            </a:r>
            <a:r>
              <a:rPr lang="hr-HR" b="1" dirty="0" err="1"/>
              <a:t>The</a:t>
            </a:r>
            <a:r>
              <a:rPr lang="hr-HR" b="1" dirty="0"/>
              <a:t> most </a:t>
            </a:r>
            <a:r>
              <a:rPr lang="hr-HR" b="1" dirty="0" err="1"/>
              <a:t>interesting</a:t>
            </a:r>
            <a:r>
              <a:rPr lang="hr-HR" b="1" dirty="0"/>
              <a:t> </a:t>
            </a:r>
            <a:r>
              <a:rPr lang="hr-HR" b="1" dirty="0" err="1"/>
              <a:t>thing</a:t>
            </a:r>
            <a:r>
              <a:rPr lang="hr-HR" b="1" dirty="0"/>
              <a:t> </a:t>
            </a:r>
            <a:r>
              <a:rPr lang="hr-HR" b="1" dirty="0" err="1"/>
              <a:t>about</a:t>
            </a:r>
            <a:r>
              <a:rPr lang="hr-HR" b="1" dirty="0"/>
              <a:t> </a:t>
            </a:r>
            <a:r>
              <a:rPr lang="hr-HR" b="1" dirty="0" err="1"/>
              <a:t>sharks</a:t>
            </a:r>
            <a:r>
              <a:rPr lang="hr-HR" b="1" dirty="0"/>
              <a:t>/</a:t>
            </a:r>
            <a:r>
              <a:rPr lang="hr-HR" b="1" dirty="0" err="1"/>
              <a:t>dolphins</a:t>
            </a:r>
            <a:r>
              <a:rPr lang="hr-HR" b="1" dirty="0"/>
              <a:t> </a:t>
            </a:r>
            <a:r>
              <a:rPr lang="hr-HR" b="1" dirty="0" err="1"/>
              <a:t>is</a:t>
            </a:r>
            <a:r>
              <a:rPr lang="hr-HR" b="1" dirty="0"/>
              <a:t> </a:t>
            </a:r>
            <a:r>
              <a:rPr lang="hr-HR" b="1" dirty="0" err="1"/>
              <a:t>that</a:t>
            </a:r>
            <a:r>
              <a:rPr lang="hr-HR" b="1" dirty="0"/>
              <a:t>…</a:t>
            </a:r>
          </a:p>
          <a:p>
            <a:pPr marL="0" indent="0">
              <a:buFont typeface="Arial" panose="020B0604020202020204" pitchFamily="34" charset="0"/>
              <a:buNone/>
            </a:pPr>
            <a:r>
              <a:rPr lang="hr-HR" b="1" dirty="0"/>
              <a:t>2 </a:t>
            </a:r>
            <a:r>
              <a:rPr lang="hr-HR" b="1" dirty="0" err="1"/>
              <a:t>The</a:t>
            </a:r>
            <a:r>
              <a:rPr lang="hr-HR" b="1" dirty="0"/>
              <a:t> most </a:t>
            </a:r>
            <a:r>
              <a:rPr lang="hr-HR" b="1" dirty="0" err="1"/>
              <a:t>surprising</a:t>
            </a:r>
            <a:r>
              <a:rPr lang="hr-HR" b="1" dirty="0"/>
              <a:t> </a:t>
            </a:r>
            <a:r>
              <a:rPr lang="hr-HR" b="1" dirty="0" err="1"/>
              <a:t>thing</a:t>
            </a:r>
            <a:r>
              <a:rPr lang="hr-HR" b="1" dirty="0"/>
              <a:t> </a:t>
            </a:r>
            <a:r>
              <a:rPr lang="hr-HR" b="1" dirty="0" err="1"/>
              <a:t>about</a:t>
            </a:r>
            <a:r>
              <a:rPr lang="hr-HR" b="1" dirty="0"/>
              <a:t> </a:t>
            </a:r>
            <a:r>
              <a:rPr lang="hr-HR" b="1" dirty="0" err="1"/>
              <a:t>sharks</a:t>
            </a:r>
            <a:r>
              <a:rPr lang="hr-HR" b="1" dirty="0"/>
              <a:t>/</a:t>
            </a:r>
            <a:r>
              <a:rPr lang="hr-HR" b="1" dirty="0" err="1"/>
              <a:t>dolphins</a:t>
            </a:r>
            <a:r>
              <a:rPr lang="hr-HR" b="1" dirty="0"/>
              <a:t> </a:t>
            </a:r>
            <a:r>
              <a:rPr lang="hr-HR" b="1" dirty="0" err="1"/>
              <a:t>is</a:t>
            </a:r>
            <a:r>
              <a:rPr lang="hr-HR" b="1" dirty="0"/>
              <a:t> </a:t>
            </a:r>
            <a:r>
              <a:rPr lang="hr-HR" b="1" dirty="0" err="1"/>
              <a:t>that</a:t>
            </a:r>
            <a:r>
              <a:rPr lang="hr-HR" b="1" dirty="0"/>
              <a:t>…</a:t>
            </a:r>
          </a:p>
          <a:p>
            <a:pPr marL="0" indent="0">
              <a:buFont typeface="Arial" panose="020B0604020202020204" pitchFamily="34" charset="0"/>
              <a:buNone/>
            </a:pPr>
            <a:r>
              <a:rPr lang="hr-HR" b="1" dirty="0"/>
              <a:t>3 </a:t>
            </a:r>
            <a:r>
              <a:rPr lang="hr-HR" b="1" dirty="0" err="1"/>
              <a:t>The</a:t>
            </a:r>
            <a:r>
              <a:rPr lang="hr-HR" b="1" dirty="0"/>
              <a:t> </a:t>
            </a:r>
            <a:r>
              <a:rPr lang="hr-HR" b="1" dirty="0" err="1"/>
              <a:t>scariest</a:t>
            </a:r>
            <a:r>
              <a:rPr lang="hr-HR" b="1" dirty="0"/>
              <a:t> </a:t>
            </a:r>
            <a:r>
              <a:rPr lang="hr-HR" b="1" dirty="0" err="1"/>
              <a:t>thing</a:t>
            </a:r>
            <a:r>
              <a:rPr lang="hr-HR" b="1" dirty="0"/>
              <a:t> </a:t>
            </a:r>
            <a:r>
              <a:rPr lang="hr-HR" b="1" dirty="0" err="1"/>
              <a:t>is</a:t>
            </a:r>
            <a:r>
              <a:rPr lang="hr-HR" b="1" dirty="0"/>
              <a:t>…</a:t>
            </a:r>
          </a:p>
        </p:txBody>
      </p:sp>
      <p:pic>
        <p:nvPicPr>
          <p:cNvPr id="26" name="Picture 25">
            <a:extLst>
              <a:ext uri="{FF2B5EF4-FFF2-40B4-BE49-F238E27FC236}">
                <a16:creationId xmlns:a16="http://schemas.microsoft.com/office/drawing/2014/main" id="{4613AF8E-1A08-33CE-301E-66A2EABB4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74" y="1938822"/>
            <a:ext cx="5633161" cy="302677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id="{E4F122D6-F640-7CB4-383B-D82FE0666AEE}"/>
              </a:ext>
            </a:extLst>
          </p:cNvPr>
          <p:cNvSpPr txBox="1"/>
          <p:nvPr/>
        </p:nvSpPr>
        <p:spPr>
          <a:xfrm>
            <a:off x="5904547" y="4980373"/>
            <a:ext cx="6127618" cy="1200329"/>
          </a:xfrm>
          <a:prstGeom prst="rect">
            <a:avLst/>
          </a:prstGeom>
          <a:noFill/>
        </p:spPr>
        <p:txBody>
          <a:bodyPr wrap="square" rtlCol="0">
            <a:spAutoFit/>
          </a:bodyPr>
          <a:lstStyle/>
          <a:p>
            <a:r>
              <a:rPr lang="hr-HR" sz="2400" b="1" dirty="0"/>
              <a:t>Do </a:t>
            </a:r>
            <a:r>
              <a:rPr lang="hr-HR" sz="2400" b="1" dirty="0" err="1"/>
              <a:t>research</a:t>
            </a:r>
            <a:r>
              <a:rPr lang="hr-HR" sz="2400" b="1" dirty="0"/>
              <a:t> </a:t>
            </a:r>
            <a:r>
              <a:rPr lang="hr-HR" sz="2400" b="1" dirty="0" err="1"/>
              <a:t>and</a:t>
            </a:r>
            <a:r>
              <a:rPr lang="hr-HR" sz="2400" b="1" dirty="0"/>
              <a:t> </a:t>
            </a:r>
            <a:r>
              <a:rPr lang="hr-HR" sz="2400" b="1" dirty="0" err="1"/>
              <a:t>answer</a:t>
            </a:r>
            <a:r>
              <a:rPr lang="hr-HR" sz="2400" b="1" dirty="0"/>
              <a:t> </a:t>
            </a:r>
            <a:r>
              <a:rPr lang="hr-HR" sz="2400" b="1" dirty="0" err="1"/>
              <a:t>questions</a:t>
            </a:r>
            <a:r>
              <a:rPr lang="hr-HR" sz="2400" b="1" dirty="0"/>
              <a:t> </a:t>
            </a:r>
            <a:r>
              <a:rPr lang="hr-HR" sz="2400" b="1" dirty="0" err="1"/>
              <a:t>from</a:t>
            </a:r>
            <a:r>
              <a:rPr lang="hr-HR" sz="2400" b="1" dirty="0"/>
              <a:t> </a:t>
            </a:r>
            <a:r>
              <a:rPr lang="hr-HR" sz="2400" b="1" dirty="0" err="1"/>
              <a:t>Task</a:t>
            </a:r>
            <a:r>
              <a:rPr lang="hr-HR" sz="2400" b="1" dirty="0"/>
              <a:t> F. Make a poster.</a:t>
            </a:r>
          </a:p>
          <a:p>
            <a:r>
              <a:rPr lang="hr-HR" sz="2400" b="1" dirty="0" err="1"/>
              <a:t>Present</a:t>
            </a:r>
            <a:r>
              <a:rPr lang="hr-HR" sz="2400" b="1" dirty="0"/>
              <a:t> </a:t>
            </a:r>
            <a:r>
              <a:rPr lang="hr-HR" sz="2400" b="1" dirty="0" err="1"/>
              <a:t>it</a:t>
            </a:r>
            <a:r>
              <a:rPr lang="hr-HR" sz="2400" b="1" dirty="0"/>
              <a:t> to </a:t>
            </a:r>
            <a:r>
              <a:rPr lang="hr-HR" sz="2400" b="1" dirty="0" err="1"/>
              <a:t>the</a:t>
            </a:r>
            <a:r>
              <a:rPr lang="hr-HR" sz="2400" b="1" dirty="0"/>
              <a:t> </a:t>
            </a:r>
            <a:r>
              <a:rPr lang="hr-HR" sz="2400" b="1" dirty="0" err="1"/>
              <a:t>class</a:t>
            </a:r>
            <a:r>
              <a:rPr lang="hr-HR" sz="2400" b="1" dirty="0"/>
              <a:t>.  </a:t>
            </a:r>
          </a:p>
        </p:txBody>
      </p:sp>
    </p:spTree>
    <p:extLst>
      <p:ext uri="{BB962C8B-B14F-4D97-AF65-F5344CB8AC3E}">
        <p14:creationId xmlns:p14="http://schemas.microsoft.com/office/powerpoint/2010/main" val="341077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4">
                                            <p:txEl>
                                              <p:pRg st="0" end="0"/>
                                            </p:txEl>
                                          </p:spTgt>
                                        </p:tgtEl>
                                        <p:attrNameLst>
                                          <p:attrName>style.visibility</p:attrName>
                                        </p:attrNameLst>
                                      </p:cBhvr>
                                      <p:to>
                                        <p:strVal val="visible"/>
                                      </p:to>
                                    </p:set>
                                    <p:anim calcmode="lin" valueType="num">
                                      <p:cBhvr additive="base">
                                        <p:cTn id="9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4">
                                            <p:txEl>
                                              <p:pRg st="1" end="1"/>
                                            </p:txEl>
                                          </p:spTgt>
                                        </p:tgtEl>
                                        <p:attrNameLst>
                                          <p:attrName>style.visibility</p:attrName>
                                        </p:attrNameLst>
                                      </p:cBhvr>
                                      <p:to>
                                        <p:strVal val="visible"/>
                                      </p:to>
                                    </p:set>
                                    <p:anim calcmode="lin" valueType="num">
                                      <p:cBhvr additive="base">
                                        <p:cTn id="99"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4">
                                            <p:txEl>
                                              <p:pRg st="2" end="2"/>
                                            </p:txEl>
                                          </p:spTgt>
                                        </p:tgtEl>
                                        <p:attrNameLst>
                                          <p:attrName>style.visibility</p:attrName>
                                        </p:attrNameLst>
                                      </p:cBhvr>
                                      <p:to>
                                        <p:strVal val="visible"/>
                                      </p:to>
                                    </p:set>
                                    <p:anim calcmode="lin" valueType="num">
                                      <p:cBhvr additive="base">
                                        <p:cTn id="10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4">
                                            <p:txEl>
                                              <p:pRg st="3" end="3"/>
                                            </p:txEl>
                                          </p:spTgt>
                                        </p:tgtEl>
                                        <p:attrNameLst>
                                          <p:attrName>style.visibility</p:attrName>
                                        </p:attrNameLst>
                                      </p:cBhvr>
                                      <p:to>
                                        <p:strVal val="visible"/>
                                      </p:to>
                                    </p:set>
                                    <p:anim calcmode="lin" valueType="num">
                                      <p:cBhvr additive="base">
                                        <p:cTn id="111"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anim calcmode="lin" valueType="num">
                                      <p:cBhvr additive="base">
                                        <p:cTn id="124" dur="500" fill="hold"/>
                                        <p:tgtEl>
                                          <p:spTgt spid="27"/>
                                        </p:tgtEl>
                                        <p:attrNameLst>
                                          <p:attrName>ppt_x</p:attrName>
                                        </p:attrNameLst>
                                      </p:cBhvr>
                                      <p:tavLst>
                                        <p:tav tm="0">
                                          <p:val>
                                            <p:strVal val="#ppt_x"/>
                                          </p:val>
                                        </p:tav>
                                        <p:tav tm="100000">
                                          <p:val>
                                            <p:strVal val="#ppt_x"/>
                                          </p:val>
                                        </p:tav>
                                      </p:tavLst>
                                    </p:anim>
                                    <p:anim calcmode="lin" valueType="num">
                                      <p:cBhvr additive="base">
                                        <p:cTn id="1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26"/>
                                        </p:tgtEl>
                                        <p:attrNameLst>
                                          <p:attrName>style.visibility</p:attrName>
                                        </p:attrNameLst>
                                      </p:cBhvr>
                                      <p:to>
                                        <p:strVal val="visible"/>
                                      </p:to>
                                    </p:set>
                                    <p:anim calcmode="lin" valueType="num">
                                      <p:cBhvr>
                                        <p:cTn id="130" dur="500" fill="hold"/>
                                        <p:tgtEl>
                                          <p:spTgt spid="26"/>
                                        </p:tgtEl>
                                        <p:attrNameLst>
                                          <p:attrName>ppt_w</p:attrName>
                                        </p:attrNameLst>
                                      </p:cBhvr>
                                      <p:tavLst>
                                        <p:tav tm="0">
                                          <p:val>
                                            <p:fltVal val="0"/>
                                          </p:val>
                                        </p:tav>
                                        <p:tav tm="100000">
                                          <p:val>
                                            <p:strVal val="#ppt_w"/>
                                          </p:val>
                                        </p:tav>
                                      </p:tavLst>
                                    </p:anim>
                                    <p:anim calcmode="lin" valueType="num">
                                      <p:cBhvr>
                                        <p:cTn id="131" dur="500" fill="hold"/>
                                        <p:tgtEl>
                                          <p:spTgt spid="26"/>
                                        </p:tgtEl>
                                        <p:attrNameLst>
                                          <p:attrName>ppt_h</p:attrName>
                                        </p:attrNameLst>
                                      </p:cBhvr>
                                      <p:tavLst>
                                        <p:tav tm="0">
                                          <p:val>
                                            <p:fltVal val="0"/>
                                          </p:val>
                                        </p:tav>
                                        <p:tav tm="100000">
                                          <p:val>
                                            <p:strVal val="#ppt_h"/>
                                          </p:val>
                                        </p:tav>
                                      </p:tavLst>
                                    </p:anim>
                                    <p:animEffect transition="in" filter="fade">
                                      <p:cBhvr>
                                        <p:cTn id="1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D764-27A4-8960-E388-F6A336C8C38D}"/>
              </a:ext>
            </a:extLst>
          </p:cNvPr>
          <p:cNvSpPr>
            <a:spLocks noGrp="1"/>
          </p:cNvSpPr>
          <p:nvPr>
            <p:ph type="title"/>
          </p:nvPr>
        </p:nvSpPr>
        <p:spPr>
          <a:xfrm>
            <a:off x="838200" y="196449"/>
            <a:ext cx="10515600" cy="1325563"/>
          </a:xfrm>
        </p:spPr>
        <p:txBody>
          <a:bodyPr/>
          <a:lstStyle/>
          <a:p>
            <a:r>
              <a:rPr lang="hr-HR" i="1" dirty="0" err="1"/>
              <a:t>Workbook</a:t>
            </a:r>
            <a:r>
              <a:rPr lang="hr-HR" i="1" dirty="0"/>
              <a:t>, </a:t>
            </a:r>
            <a:r>
              <a:rPr lang="hr-HR" i="1" dirty="0" err="1"/>
              <a:t>page</a:t>
            </a:r>
            <a:r>
              <a:rPr lang="hr-HR" i="1" dirty="0"/>
              <a:t> 46. </a:t>
            </a:r>
            <a:endParaRPr lang="hr-HR" b="1" dirty="0"/>
          </a:p>
        </p:txBody>
      </p:sp>
      <p:sp>
        <p:nvSpPr>
          <p:cNvPr id="4" name="Content Placeholder 3">
            <a:extLst>
              <a:ext uri="{FF2B5EF4-FFF2-40B4-BE49-F238E27FC236}">
                <a16:creationId xmlns:a16="http://schemas.microsoft.com/office/drawing/2014/main" id="{AB756D07-7079-5463-5E17-4D88D7A01140}"/>
              </a:ext>
            </a:extLst>
          </p:cNvPr>
          <p:cNvSpPr>
            <a:spLocks noGrp="1"/>
          </p:cNvSpPr>
          <p:nvPr>
            <p:ph sz="half" idx="2"/>
          </p:nvPr>
        </p:nvSpPr>
        <p:spPr>
          <a:xfrm>
            <a:off x="6096000" y="1833828"/>
            <a:ext cx="5501936" cy="1268604"/>
          </a:xfrm>
        </p:spPr>
        <p:txBody>
          <a:bodyPr>
            <a:normAutofit/>
          </a:bodyPr>
          <a:lstStyle/>
          <a:p>
            <a:pPr marL="0" indent="0">
              <a:buNone/>
            </a:pPr>
            <a:r>
              <a:rPr lang="hr-HR" b="1" dirty="0" err="1"/>
              <a:t>Match</a:t>
            </a:r>
            <a:r>
              <a:rPr lang="hr-HR" b="1" dirty="0"/>
              <a:t> </a:t>
            </a:r>
            <a:r>
              <a:rPr lang="hr-HR" b="1" dirty="0" err="1"/>
              <a:t>the</a:t>
            </a:r>
            <a:r>
              <a:rPr lang="hr-HR" b="1" dirty="0"/>
              <a:t> </a:t>
            </a:r>
            <a:r>
              <a:rPr lang="hr-HR" b="1" dirty="0" err="1"/>
              <a:t>pictures</a:t>
            </a:r>
            <a:r>
              <a:rPr lang="hr-HR" b="1" dirty="0"/>
              <a:t> </a:t>
            </a:r>
            <a:r>
              <a:rPr lang="hr-HR" b="1" dirty="0" err="1"/>
              <a:t>with</a:t>
            </a:r>
            <a:r>
              <a:rPr lang="hr-HR" b="1" dirty="0"/>
              <a:t> </a:t>
            </a:r>
            <a:r>
              <a:rPr lang="hr-HR" b="1" dirty="0" err="1"/>
              <a:t>the</a:t>
            </a:r>
            <a:r>
              <a:rPr lang="hr-HR" b="1" dirty="0"/>
              <a:t> </a:t>
            </a:r>
            <a:r>
              <a:rPr lang="hr-HR" b="1" dirty="0" err="1"/>
              <a:t>animals</a:t>
            </a:r>
            <a:r>
              <a:rPr lang="hr-HR" b="1" dirty="0"/>
              <a:t> </a:t>
            </a:r>
            <a:r>
              <a:rPr lang="hr-HR" b="1" dirty="0" err="1"/>
              <a:t>in</a:t>
            </a:r>
            <a:r>
              <a:rPr lang="hr-HR" b="1" dirty="0"/>
              <a:t> </a:t>
            </a:r>
            <a:r>
              <a:rPr lang="hr-HR" b="1" dirty="0" err="1"/>
              <a:t>the</a:t>
            </a:r>
            <a:r>
              <a:rPr lang="hr-HR" b="1" dirty="0"/>
              <a:t> </a:t>
            </a:r>
            <a:r>
              <a:rPr lang="hr-HR" b="1" dirty="0" err="1"/>
              <a:t>box</a:t>
            </a:r>
            <a:r>
              <a:rPr lang="hr-HR" b="1" dirty="0"/>
              <a:t>. </a:t>
            </a:r>
            <a:r>
              <a:rPr lang="hr-HR" b="1" dirty="0" err="1"/>
              <a:t>What</a:t>
            </a:r>
            <a:r>
              <a:rPr lang="hr-HR" b="1" dirty="0"/>
              <a:t> do </a:t>
            </a:r>
            <a:r>
              <a:rPr lang="hr-HR" b="1" dirty="0" err="1"/>
              <a:t>you</a:t>
            </a:r>
            <a:r>
              <a:rPr lang="hr-HR" b="1" dirty="0"/>
              <a:t> </a:t>
            </a:r>
            <a:r>
              <a:rPr lang="hr-HR" b="1" dirty="0" err="1"/>
              <a:t>know</a:t>
            </a:r>
            <a:r>
              <a:rPr lang="hr-HR" b="1" dirty="0"/>
              <a:t> </a:t>
            </a:r>
            <a:r>
              <a:rPr lang="hr-HR" b="1" dirty="0" err="1"/>
              <a:t>about</a:t>
            </a:r>
            <a:r>
              <a:rPr lang="hr-HR" b="1" dirty="0"/>
              <a:t> </a:t>
            </a:r>
            <a:r>
              <a:rPr lang="hr-HR" b="1" dirty="0" err="1"/>
              <a:t>these</a:t>
            </a:r>
            <a:r>
              <a:rPr lang="hr-HR" b="1" dirty="0"/>
              <a:t> </a:t>
            </a:r>
            <a:r>
              <a:rPr lang="hr-HR" b="1" dirty="0" err="1"/>
              <a:t>animals</a:t>
            </a:r>
            <a:r>
              <a:rPr lang="hr-HR" b="1" dirty="0"/>
              <a:t>? </a:t>
            </a:r>
            <a:endParaRPr lang="hr-HR" dirty="0"/>
          </a:p>
        </p:txBody>
      </p:sp>
      <p:pic>
        <p:nvPicPr>
          <p:cNvPr id="10" name="Content Placeholder 9">
            <a:extLst>
              <a:ext uri="{FF2B5EF4-FFF2-40B4-BE49-F238E27FC236}">
                <a16:creationId xmlns:a16="http://schemas.microsoft.com/office/drawing/2014/main" id="{97BBE273-C916-2AD3-59F7-485A40C59C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1954" y="1339957"/>
            <a:ext cx="3736078" cy="5014560"/>
          </a:xfrm>
        </p:spPr>
      </p:pic>
      <p:sp>
        <p:nvSpPr>
          <p:cNvPr id="14" name="Content Placeholder 3">
            <a:extLst>
              <a:ext uri="{FF2B5EF4-FFF2-40B4-BE49-F238E27FC236}">
                <a16:creationId xmlns:a16="http://schemas.microsoft.com/office/drawing/2014/main" id="{4CDA308C-E41F-B21C-66E2-938581F758D4}"/>
              </a:ext>
            </a:extLst>
          </p:cNvPr>
          <p:cNvSpPr txBox="1">
            <a:spLocks/>
          </p:cNvSpPr>
          <p:nvPr/>
        </p:nvSpPr>
        <p:spPr>
          <a:xfrm>
            <a:off x="6096000" y="3431219"/>
            <a:ext cx="4489882" cy="663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pic>
        <p:nvPicPr>
          <p:cNvPr id="5" name="Picture 4">
            <a:extLst>
              <a:ext uri="{FF2B5EF4-FFF2-40B4-BE49-F238E27FC236}">
                <a16:creationId xmlns:a16="http://schemas.microsoft.com/office/drawing/2014/main" id="{98879F83-8D5A-C09D-2D6B-E7FCE04A1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1954" y="1290645"/>
            <a:ext cx="3701277" cy="5295240"/>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E97DD94-A8CC-333F-3360-350C920CF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17" y="1256602"/>
            <a:ext cx="4051350" cy="547141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CAB4792B-7721-C7AF-46D6-082E47C6A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007" y="1553136"/>
            <a:ext cx="3792026" cy="712842"/>
          </a:xfrm>
          <a:prstGeom prst="rect">
            <a:avLst/>
          </a:prstGeom>
        </p:spPr>
      </p:pic>
      <p:sp>
        <p:nvSpPr>
          <p:cNvPr id="11" name="Content Placeholder 3">
            <a:extLst>
              <a:ext uri="{FF2B5EF4-FFF2-40B4-BE49-F238E27FC236}">
                <a16:creationId xmlns:a16="http://schemas.microsoft.com/office/drawing/2014/main" id="{009793A9-FFCA-3B60-50DE-0F6CAB796632}"/>
              </a:ext>
            </a:extLst>
          </p:cNvPr>
          <p:cNvSpPr txBox="1">
            <a:spLocks/>
          </p:cNvSpPr>
          <p:nvPr/>
        </p:nvSpPr>
        <p:spPr>
          <a:xfrm>
            <a:off x="6095999" y="4264285"/>
            <a:ext cx="5613647" cy="17281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a:t>Use </a:t>
            </a:r>
            <a:r>
              <a:rPr lang="hr-HR" b="1" dirty="0" err="1"/>
              <a:t>clues</a:t>
            </a:r>
            <a:r>
              <a:rPr lang="hr-HR" b="1" dirty="0"/>
              <a:t> to </a:t>
            </a:r>
            <a:r>
              <a:rPr lang="hr-HR" b="1" dirty="0" err="1"/>
              <a:t>solve</a:t>
            </a:r>
            <a:r>
              <a:rPr lang="hr-HR" b="1" dirty="0"/>
              <a:t> </a:t>
            </a:r>
            <a:r>
              <a:rPr lang="hr-HR" b="1" dirty="0" err="1"/>
              <a:t>the</a:t>
            </a:r>
            <a:r>
              <a:rPr lang="hr-HR" b="1" dirty="0"/>
              <a:t> </a:t>
            </a:r>
            <a:r>
              <a:rPr lang="hr-HR" b="1" dirty="0" err="1"/>
              <a:t>crossword</a:t>
            </a:r>
            <a:r>
              <a:rPr lang="hr-HR" b="1" dirty="0"/>
              <a:t> </a:t>
            </a:r>
            <a:r>
              <a:rPr lang="hr-HR" b="1" dirty="0" err="1"/>
              <a:t>puzzle</a:t>
            </a:r>
            <a:r>
              <a:rPr lang="hr-HR" b="1" dirty="0"/>
              <a:t>. </a:t>
            </a:r>
          </a:p>
          <a:p>
            <a:pPr marL="0" indent="0" algn="just">
              <a:buNone/>
            </a:pPr>
            <a:r>
              <a:rPr lang="hr-HR" dirty="0">
                <a:hlinkClick r:id="rId6"/>
              </a:rPr>
              <a:t>https://wordwall.net/play/511/066/456</a:t>
            </a:r>
            <a:r>
              <a:rPr lang="hr-HR" dirty="0"/>
              <a:t> </a:t>
            </a:r>
          </a:p>
        </p:txBody>
      </p:sp>
    </p:spTree>
    <p:extLst>
      <p:ext uri="{BB962C8B-B14F-4D97-AF65-F5344CB8AC3E}">
        <p14:creationId xmlns:p14="http://schemas.microsoft.com/office/powerpoint/2010/main" val="3880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 calcmode="lin" valueType="num">
                                      <p:cBhvr additive="base">
                                        <p:cTn id="4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additive="base">
                                        <p:cTn id="5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 calcmode="lin" valueType="num">
                                      <p:cBhvr additive="base">
                                        <p:cTn id="5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D764-27A4-8960-E388-F6A336C8C38D}"/>
              </a:ext>
            </a:extLst>
          </p:cNvPr>
          <p:cNvSpPr>
            <a:spLocks noGrp="1"/>
          </p:cNvSpPr>
          <p:nvPr>
            <p:ph type="title"/>
          </p:nvPr>
        </p:nvSpPr>
        <p:spPr>
          <a:xfrm>
            <a:off x="838200" y="196449"/>
            <a:ext cx="10515600" cy="1325563"/>
          </a:xfrm>
        </p:spPr>
        <p:txBody>
          <a:bodyPr/>
          <a:lstStyle/>
          <a:p>
            <a:r>
              <a:rPr lang="hr-HR" i="1" dirty="0" err="1"/>
              <a:t>Workbook</a:t>
            </a:r>
            <a:r>
              <a:rPr lang="hr-HR" i="1" dirty="0"/>
              <a:t>, </a:t>
            </a:r>
            <a:r>
              <a:rPr lang="hr-HR" i="1" dirty="0" err="1"/>
              <a:t>page</a:t>
            </a:r>
            <a:r>
              <a:rPr lang="hr-HR" i="1" dirty="0"/>
              <a:t> 50. </a:t>
            </a:r>
            <a:endParaRPr lang="hr-HR" b="1" dirty="0"/>
          </a:p>
        </p:txBody>
      </p:sp>
      <p:sp>
        <p:nvSpPr>
          <p:cNvPr id="4" name="Content Placeholder 3">
            <a:extLst>
              <a:ext uri="{FF2B5EF4-FFF2-40B4-BE49-F238E27FC236}">
                <a16:creationId xmlns:a16="http://schemas.microsoft.com/office/drawing/2014/main" id="{AB756D07-7079-5463-5E17-4D88D7A01140}"/>
              </a:ext>
            </a:extLst>
          </p:cNvPr>
          <p:cNvSpPr>
            <a:spLocks noGrp="1"/>
          </p:cNvSpPr>
          <p:nvPr>
            <p:ph sz="half" idx="2"/>
          </p:nvPr>
        </p:nvSpPr>
        <p:spPr>
          <a:xfrm>
            <a:off x="6203339" y="500231"/>
            <a:ext cx="5718228" cy="1092813"/>
          </a:xfrm>
        </p:spPr>
        <p:txBody>
          <a:bodyPr>
            <a:normAutofit/>
          </a:bodyPr>
          <a:lstStyle/>
          <a:p>
            <a:pPr marL="0" indent="0">
              <a:buNone/>
            </a:pPr>
            <a:r>
              <a:rPr lang="hr-HR" b="1" dirty="0" err="1"/>
              <a:t>Complete</a:t>
            </a:r>
            <a:r>
              <a:rPr lang="hr-HR" b="1" dirty="0"/>
              <a:t> </a:t>
            </a:r>
            <a:r>
              <a:rPr lang="hr-HR" b="1" dirty="0" err="1"/>
              <a:t>the</a:t>
            </a:r>
            <a:r>
              <a:rPr lang="hr-HR" b="1" dirty="0"/>
              <a:t> </a:t>
            </a:r>
            <a:r>
              <a:rPr lang="hr-HR" b="1" dirty="0" err="1"/>
              <a:t>sentences</a:t>
            </a:r>
            <a:r>
              <a:rPr lang="hr-HR" b="1" dirty="0"/>
              <a:t> </a:t>
            </a:r>
            <a:r>
              <a:rPr lang="hr-HR" b="1" dirty="0" err="1"/>
              <a:t>in</a:t>
            </a:r>
            <a:r>
              <a:rPr lang="hr-HR" b="1" dirty="0"/>
              <a:t> </a:t>
            </a:r>
            <a:r>
              <a:rPr lang="hr-HR" b="1" dirty="0" err="1"/>
              <a:t>Task</a:t>
            </a:r>
            <a:r>
              <a:rPr lang="hr-HR" b="1" dirty="0"/>
              <a:t> G </a:t>
            </a:r>
            <a:r>
              <a:rPr lang="hr-HR" b="1" dirty="0" err="1"/>
              <a:t>using</a:t>
            </a:r>
            <a:r>
              <a:rPr lang="hr-HR" b="1" dirty="0"/>
              <a:t> THAN, OF </a:t>
            </a:r>
            <a:r>
              <a:rPr lang="hr-HR" b="1" dirty="0" err="1"/>
              <a:t>or</a:t>
            </a:r>
            <a:r>
              <a:rPr lang="hr-HR" b="1" dirty="0"/>
              <a:t> In.</a:t>
            </a:r>
            <a:endParaRPr lang="hr-HR" dirty="0"/>
          </a:p>
        </p:txBody>
      </p:sp>
      <p:pic>
        <p:nvPicPr>
          <p:cNvPr id="10" name="Content Placeholder 9">
            <a:extLst>
              <a:ext uri="{FF2B5EF4-FFF2-40B4-BE49-F238E27FC236}">
                <a16:creationId xmlns:a16="http://schemas.microsoft.com/office/drawing/2014/main" id="{97BBE273-C916-2AD3-59F7-485A40C59C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1954" y="1339957"/>
            <a:ext cx="3736078" cy="5014560"/>
          </a:xfrm>
        </p:spPr>
      </p:pic>
      <p:pic>
        <p:nvPicPr>
          <p:cNvPr id="5" name="Picture 4">
            <a:extLst>
              <a:ext uri="{FF2B5EF4-FFF2-40B4-BE49-F238E27FC236}">
                <a16:creationId xmlns:a16="http://schemas.microsoft.com/office/drawing/2014/main" id="{98879F83-8D5A-C09D-2D6B-E7FCE04A1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7350" y="1193962"/>
            <a:ext cx="3713452" cy="5362282"/>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3">
            <a:extLst>
              <a:ext uri="{FF2B5EF4-FFF2-40B4-BE49-F238E27FC236}">
                <a16:creationId xmlns:a16="http://schemas.microsoft.com/office/drawing/2014/main" id="{9D6B9708-C37B-2BF1-7FF2-3444D26C2E4B}"/>
              </a:ext>
            </a:extLst>
          </p:cNvPr>
          <p:cNvSpPr txBox="1">
            <a:spLocks/>
          </p:cNvSpPr>
          <p:nvPr/>
        </p:nvSpPr>
        <p:spPr>
          <a:xfrm>
            <a:off x="6161103" y="2160396"/>
            <a:ext cx="5802700" cy="12686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b="1" dirty="0" err="1"/>
              <a:t>Compare</a:t>
            </a:r>
            <a:r>
              <a:rPr lang="hr-HR" b="1" dirty="0"/>
              <a:t> </a:t>
            </a:r>
            <a:r>
              <a:rPr lang="hr-HR" b="1" dirty="0" err="1"/>
              <a:t>the</a:t>
            </a:r>
            <a:r>
              <a:rPr lang="hr-HR" b="1" dirty="0"/>
              <a:t> </a:t>
            </a:r>
            <a:r>
              <a:rPr lang="hr-HR" b="1" dirty="0" err="1"/>
              <a:t>members</a:t>
            </a:r>
            <a:r>
              <a:rPr lang="hr-HR" b="1" dirty="0"/>
              <a:t> </a:t>
            </a:r>
            <a:r>
              <a:rPr lang="hr-HR" b="1" dirty="0" err="1"/>
              <a:t>of</a:t>
            </a:r>
            <a:r>
              <a:rPr lang="hr-HR" b="1" dirty="0"/>
              <a:t> </a:t>
            </a:r>
            <a:r>
              <a:rPr lang="hr-HR" b="1" dirty="0" err="1"/>
              <a:t>your</a:t>
            </a:r>
            <a:r>
              <a:rPr lang="hr-HR" b="1" dirty="0"/>
              <a:t> </a:t>
            </a:r>
            <a:r>
              <a:rPr lang="hr-HR" b="1" dirty="0" err="1"/>
              <a:t>family</a:t>
            </a:r>
            <a:r>
              <a:rPr lang="hr-HR" b="1" dirty="0"/>
              <a:t>.</a:t>
            </a:r>
          </a:p>
          <a:p>
            <a:pPr marL="0" indent="0">
              <a:buFont typeface="Arial" panose="020B0604020202020204" pitchFamily="34" charset="0"/>
              <a:buNone/>
            </a:pPr>
            <a:r>
              <a:rPr lang="hr-HR" b="1" dirty="0"/>
              <a:t> Use </a:t>
            </a:r>
            <a:r>
              <a:rPr lang="hr-HR" b="1" dirty="0" err="1"/>
              <a:t>the</a:t>
            </a:r>
            <a:r>
              <a:rPr lang="hr-HR" b="1" dirty="0"/>
              <a:t> </a:t>
            </a:r>
            <a:r>
              <a:rPr lang="hr-HR" b="1" dirty="0" err="1"/>
              <a:t>adjectives</a:t>
            </a:r>
            <a:r>
              <a:rPr lang="hr-HR" b="1" dirty="0"/>
              <a:t> </a:t>
            </a:r>
            <a:r>
              <a:rPr lang="hr-HR" b="1" dirty="0" err="1"/>
              <a:t>describing</a:t>
            </a:r>
            <a:r>
              <a:rPr lang="hr-HR" b="1" dirty="0"/>
              <a:t> </a:t>
            </a:r>
            <a:r>
              <a:rPr lang="hr-HR" b="1" dirty="0" err="1"/>
              <a:t>looks</a:t>
            </a:r>
            <a:r>
              <a:rPr lang="hr-HR" b="1" dirty="0"/>
              <a:t> </a:t>
            </a:r>
            <a:r>
              <a:rPr lang="hr-HR" b="1" dirty="0" err="1"/>
              <a:t>and</a:t>
            </a:r>
            <a:r>
              <a:rPr lang="hr-HR" b="1" dirty="0"/>
              <a:t> </a:t>
            </a:r>
            <a:r>
              <a:rPr lang="hr-HR" b="1" dirty="0" err="1"/>
              <a:t>character</a:t>
            </a:r>
            <a:r>
              <a:rPr lang="hr-HR" b="1" dirty="0"/>
              <a:t>. </a:t>
            </a:r>
            <a:endParaRPr lang="hr-HR" dirty="0"/>
          </a:p>
        </p:txBody>
      </p:sp>
      <p:sp>
        <p:nvSpPr>
          <p:cNvPr id="16" name="Content Placeholder 3">
            <a:extLst>
              <a:ext uri="{FF2B5EF4-FFF2-40B4-BE49-F238E27FC236}">
                <a16:creationId xmlns:a16="http://schemas.microsoft.com/office/drawing/2014/main" id="{D4CB311B-F71F-D79B-5B90-F2B3A4D4FD2C}"/>
              </a:ext>
            </a:extLst>
          </p:cNvPr>
          <p:cNvSpPr txBox="1">
            <a:spLocks/>
          </p:cNvSpPr>
          <p:nvPr/>
        </p:nvSpPr>
        <p:spPr>
          <a:xfrm>
            <a:off x="6172921" y="1422959"/>
            <a:ext cx="4489882" cy="663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sp>
        <p:nvSpPr>
          <p:cNvPr id="18" name="Content Placeholder 3">
            <a:extLst>
              <a:ext uri="{FF2B5EF4-FFF2-40B4-BE49-F238E27FC236}">
                <a16:creationId xmlns:a16="http://schemas.microsoft.com/office/drawing/2014/main" id="{EEDFF63B-0BFB-A52E-63C2-2DA6FB0A2E15}"/>
              </a:ext>
            </a:extLst>
          </p:cNvPr>
          <p:cNvSpPr txBox="1">
            <a:spLocks/>
          </p:cNvSpPr>
          <p:nvPr/>
        </p:nvSpPr>
        <p:spPr>
          <a:xfrm>
            <a:off x="6203339" y="5537207"/>
            <a:ext cx="5760464" cy="1268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b="1" dirty="0"/>
              <a:t>Read </a:t>
            </a:r>
            <a:r>
              <a:rPr lang="hr-HR" b="1" dirty="0" err="1"/>
              <a:t>the</a:t>
            </a:r>
            <a:r>
              <a:rPr lang="hr-HR" b="1" dirty="0"/>
              <a:t> </a:t>
            </a:r>
            <a:r>
              <a:rPr lang="hr-HR" b="1" dirty="0" err="1"/>
              <a:t>sentences</a:t>
            </a:r>
            <a:r>
              <a:rPr lang="hr-HR" b="1" dirty="0"/>
              <a:t> to </a:t>
            </a:r>
            <a:r>
              <a:rPr lang="hr-HR" b="1" dirty="0" err="1"/>
              <a:t>the</a:t>
            </a:r>
            <a:r>
              <a:rPr lang="hr-HR" b="1" dirty="0"/>
              <a:t> </a:t>
            </a:r>
            <a:r>
              <a:rPr lang="hr-HR" b="1" dirty="0" err="1"/>
              <a:t>class</a:t>
            </a:r>
            <a:r>
              <a:rPr lang="hr-HR" b="1" dirty="0"/>
              <a:t>. </a:t>
            </a:r>
          </a:p>
          <a:p>
            <a:pPr marL="0" indent="0">
              <a:buFont typeface="Arial" panose="020B0604020202020204" pitchFamily="34" charset="0"/>
              <a:buNone/>
            </a:pPr>
            <a:r>
              <a:rPr lang="hr-HR" b="1" dirty="0"/>
              <a:t>Do </a:t>
            </a:r>
            <a:r>
              <a:rPr lang="hr-HR" b="1" dirty="0" err="1"/>
              <a:t>they</a:t>
            </a:r>
            <a:r>
              <a:rPr lang="hr-HR" b="1" dirty="0"/>
              <a:t> </a:t>
            </a:r>
            <a:r>
              <a:rPr lang="hr-HR" b="1" dirty="0" err="1"/>
              <a:t>agree</a:t>
            </a:r>
            <a:r>
              <a:rPr lang="hr-HR" b="1" dirty="0"/>
              <a:t>? </a:t>
            </a:r>
            <a:r>
              <a:rPr lang="hr-HR" b="1" dirty="0" err="1"/>
              <a:t>Justify</a:t>
            </a:r>
            <a:r>
              <a:rPr lang="hr-HR" b="1" dirty="0"/>
              <a:t> </a:t>
            </a:r>
            <a:r>
              <a:rPr lang="hr-HR" b="1" dirty="0" err="1"/>
              <a:t>your</a:t>
            </a:r>
            <a:r>
              <a:rPr lang="hr-HR" b="1" dirty="0"/>
              <a:t> </a:t>
            </a:r>
            <a:r>
              <a:rPr lang="hr-HR" b="1" dirty="0" err="1"/>
              <a:t>opinion</a:t>
            </a:r>
            <a:r>
              <a:rPr lang="hr-HR" b="1" dirty="0"/>
              <a:t>.</a:t>
            </a:r>
            <a:endParaRPr lang="hr-HR" dirty="0"/>
          </a:p>
        </p:txBody>
      </p:sp>
      <p:pic>
        <p:nvPicPr>
          <p:cNvPr id="7" name="Picture 6">
            <a:extLst>
              <a:ext uri="{FF2B5EF4-FFF2-40B4-BE49-F238E27FC236}">
                <a16:creationId xmlns:a16="http://schemas.microsoft.com/office/drawing/2014/main" id="{1A54DEE2-E249-D9FD-1474-131674F31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35" y="2095781"/>
            <a:ext cx="5661115" cy="3066956"/>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826982-7796-D90A-274D-59F13BB1C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66" y="2588261"/>
            <a:ext cx="5066900" cy="2479948"/>
          </a:xfrm>
          <a:prstGeom prst="rect">
            <a:avLst/>
          </a:prstGeom>
        </p:spPr>
      </p:pic>
      <p:pic>
        <p:nvPicPr>
          <p:cNvPr id="15" name="Picture 14">
            <a:extLst>
              <a:ext uri="{FF2B5EF4-FFF2-40B4-BE49-F238E27FC236}">
                <a16:creationId xmlns:a16="http://schemas.microsoft.com/office/drawing/2014/main" id="{1524A224-E4E8-221D-D771-07703CC2E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576" y="1942292"/>
            <a:ext cx="5255280" cy="3590073"/>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ontent Placeholder 3">
            <a:extLst>
              <a:ext uri="{FF2B5EF4-FFF2-40B4-BE49-F238E27FC236}">
                <a16:creationId xmlns:a16="http://schemas.microsoft.com/office/drawing/2014/main" id="{9D708E81-9ADC-6999-0D9B-D6E7B19AF0F5}"/>
              </a:ext>
            </a:extLst>
          </p:cNvPr>
          <p:cNvSpPr txBox="1">
            <a:spLocks/>
          </p:cNvSpPr>
          <p:nvPr/>
        </p:nvSpPr>
        <p:spPr>
          <a:xfrm>
            <a:off x="6172921" y="3429000"/>
            <a:ext cx="5436084" cy="7581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Share</a:t>
            </a:r>
            <a:r>
              <a:rPr lang="hr-HR" b="1" dirty="0"/>
              <a:t> </a:t>
            </a:r>
            <a:r>
              <a:rPr lang="hr-HR" b="1" dirty="0" err="1"/>
              <a:t>your</a:t>
            </a:r>
            <a:r>
              <a:rPr lang="hr-HR" b="1" dirty="0"/>
              <a:t> </a:t>
            </a:r>
            <a:r>
              <a:rPr lang="hr-HR" b="1" dirty="0" err="1"/>
              <a:t>answers</a:t>
            </a:r>
            <a:r>
              <a:rPr lang="hr-HR" b="1" dirty="0"/>
              <a:t> </a:t>
            </a:r>
            <a:r>
              <a:rPr lang="hr-HR" b="1" dirty="0" err="1"/>
              <a:t>with</a:t>
            </a:r>
            <a:r>
              <a:rPr lang="hr-HR" b="1" dirty="0"/>
              <a:t> </a:t>
            </a:r>
            <a:r>
              <a:rPr lang="hr-HR" b="1" dirty="0" err="1"/>
              <a:t>the</a:t>
            </a:r>
            <a:r>
              <a:rPr lang="hr-HR" b="1" dirty="0"/>
              <a:t> </a:t>
            </a:r>
            <a:r>
              <a:rPr lang="hr-HR" b="1" dirty="0" err="1"/>
              <a:t>class</a:t>
            </a:r>
            <a:r>
              <a:rPr lang="hr-HR" b="1" dirty="0"/>
              <a:t>.</a:t>
            </a:r>
            <a:endParaRPr lang="hr-HR" dirty="0"/>
          </a:p>
        </p:txBody>
      </p:sp>
      <p:pic>
        <p:nvPicPr>
          <p:cNvPr id="21" name="Picture 20">
            <a:extLst>
              <a:ext uri="{FF2B5EF4-FFF2-40B4-BE49-F238E27FC236}">
                <a16:creationId xmlns:a16="http://schemas.microsoft.com/office/drawing/2014/main" id="{CB80EB04-4DEB-DD9D-65B4-65101CCD9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5" y="2656501"/>
            <a:ext cx="5965815" cy="2652231"/>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Content Placeholder 3">
            <a:extLst>
              <a:ext uri="{FF2B5EF4-FFF2-40B4-BE49-F238E27FC236}">
                <a16:creationId xmlns:a16="http://schemas.microsoft.com/office/drawing/2014/main" id="{E100DACA-CF2C-5420-F670-DEC440E9E9D6}"/>
              </a:ext>
            </a:extLst>
          </p:cNvPr>
          <p:cNvSpPr txBox="1">
            <a:spLocks/>
          </p:cNvSpPr>
          <p:nvPr/>
        </p:nvSpPr>
        <p:spPr>
          <a:xfrm>
            <a:off x="6203339" y="4247417"/>
            <a:ext cx="5623984" cy="12686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b="1" dirty="0"/>
              <a:t>Make </a:t>
            </a:r>
            <a:r>
              <a:rPr lang="hr-HR" b="1" dirty="0" err="1"/>
              <a:t>comparisons</a:t>
            </a:r>
            <a:r>
              <a:rPr lang="hr-HR" b="1" dirty="0"/>
              <a:t> </a:t>
            </a:r>
            <a:r>
              <a:rPr lang="hr-HR" b="1" dirty="0" err="1"/>
              <a:t>in</a:t>
            </a:r>
            <a:r>
              <a:rPr lang="hr-HR" b="1" dirty="0"/>
              <a:t> </a:t>
            </a:r>
            <a:r>
              <a:rPr lang="hr-HR" b="1" dirty="0" err="1"/>
              <a:t>Task</a:t>
            </a:r>
            <a:r>
              <a:rPr lang="hr-HR" b="1" dirty="0"/>
              <a:t> I. </a:t>
            </a:r>
            <a:r>
              <a:rPr lang="hr-HR" b="1" dirty="0" err="1"/>
              <a:t>Write</a:t>
            </a:r>
            <a:r>
              <a:rPr lang="hr-HR" b="1" dirty="0"/>
              <a:t> </a:t>
            </a:r>
            <a:r>
              <a:rPr lang="hr-HR" b="1" dirty="0" err="1"/>
              <a:t>in</a:t>
            </a:r>
            <a:r>
              <a:rPr lang="hr-HR" b="1" dirty="0"/>
              <a:t> </a:t>
            </a:r>
            <a:r>
              <a:rPr lang="hr-HR" b="1" dirty="0" err="1"/>
              <a:t>your</a:t>
            </a:r>
            <a:r>
              <a:rPr lang="hr-HR" b="1" dirty="0"/>
              <a:t> </a:t>
            </a:r>
            <a:r>
              <a:rPr lang="hr-HR" b="1" dirty="0" err="1"/>
              <a:t>notebook</a:t>
            </a:r>
            <a:r>
              <a:rPr lang="hr-HR" b="1" dirty="0"/>
              <a:t>. </a:t>
            </a:r>
          </a:p>
          <a:p>
            <a:pPr marL="0" indent="0">
              <a:buFont typeface="Arial" panose="020B0604020202020204" pitchFamily="34" charset="0"/>
              <a:buNone/>
            </a:pPr>
            <a:r>
              <a:rPr lang="hr-HR" b="1" dirty="0"/>
              <a:t>Use </a:t>
            </a:r>
            <a:r>
              <a:rPr lang="hr-HR" b="1" dirty="0" err="1"/>
              <a:t>the</a:t>
            </a:r>
            <a:r>
              <a:rPr lang="hr-HR" b="1" dirty="0"/>
              <a:t> </a:t>
            </a:r>
            <a:r>
              <a:rPr lang="hr-HR" b="1" dirty="0" err="1"/>
              <a:t>adjectives</a:t>
            </a:r>
            <a:r>
              <a:rPr lang="hr-HR" b="1" dirty="0"/>
              <a:t> </a:t>
            </a:r>
            <a:r>
              <a:rPr lang="hr-HR" b="1" dirty="0" err="1"/>
              <a:t>in</a:t>
            </a:r>
            <a:r>
              <a:rPr lang="hr-HR" b="1" dirty="0"/>
              <a:t> </a:t>
            </a:r>
            <a:r>
              <a:rPr lang="hr-HR" b="1" dirty="0" err="1"/>
              <a:t>the</a:t>
            </a:r>
            <a:r>
              <a:rPr lang="hr-HR" b="1" dirty="0"/>
              <a:t> </a:t>
            </a:r>
            <a:r>
              <a:rPr lang="hr-HR" b="1" dirty="0" err="1"/>
              <a:t>brackets</a:t>
            </a:r>
            <a:r>
              <a:rPr lang="hr-HR" b="1" dirty="0"/>
              <a:t>. </a:t>
            </a:r>
            <a:endParaRPr lang="hr-HR" dirty="0"/>
          </a:p>
        </p:txBody>
      </p:sp>
    </p:spTree>
    <p:extLst>
      <p:ext uri="{BB962C8B-B14F-4D97-AF65-F5344CB8AC3E}">
        <p14:creationId xmlns:p14="http://schemas.microsoft.com/office/powerpoint/2010/main" val="384465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8">
                                            <p:txEl>
                                              <p:pRg st="0" end="0"/>
                                            </p:txEl>
                                          </p:spTgt>
                                        </p:tgtEl>
                                        <p:attrNameLst>
                                          <p:attrName>style.visibility</p:attrName>
                                        </p:attrNameLst>
                                      </p:cBhvr>
                                      <p:to>
                                        <p:strVal val="visible"/>
                                      </p:to>
                                    </p:set>
                                    <p:anim calcmode="lin" valueType="num">
                                      <p:cBhvr additive="base">
                                        <p:cTn id="8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8">
                                            <p:txEl>
                                              <p:pRg st="1" end="1"/>
                                            </p:txEl>
                                          </p:spTgt>
                                        </p:tgtEl>
                                        <p:attrNameLst>
                                          <p:attrName>style.visibility</p:attrName>
                                        </p:attrNameLst>
                                      </p:cBhvr>
                                      <p:to>
                                        <p:strVal val="visible"/>
                                      </p:to>
                                    </p:set>
                                    <p:anim calcmode="lin" valueType="num">
                                      <p:cBhvr additive="base">
                                        <p:cTn id="8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3" grpId="0"/>
      <p:bldP spid="16"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E1C7196-EF3C-544D-2DA2-32F120B7C94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401993" cy="6858000"/>
          </a:xfrm>
        </p:spPr>
      </p:pic>
      <p:pic>
        <p:nvPicPr>
          <p:cNvPr id="15" name="Content Placeholder 14">
            <a:extLst>
              <a:ext uri="{FF2B5EF4-FFF2-40B4-BE49-F238E27FC236}">
                <a16:creationId xmlns:a16="http://schemas.microsoft.com/office/drawing/2014/main" id="{5C2E1394-0796-50DA-FF5B-85711093C8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503" y="2152420"/>
            <a:ext cx="4721597" cy="255316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FEA431A-6CF8-1FA6-39A5-89B3623E2467}"/>
              </a:ext>
            </a:extLst>
          </p:cNvPr>
          <p:cNvSpPr txBox="1"/>
          <p:nvPr/>
        </p:nvSpPr>
        <p:spPr>
          <a:xfrm>
            <a:off x="5823752" y="333190"/>
            <a:ext cx="6228888" cy="830997"/>
          </a:xfrm>
          <a:prstGeom prst="rect">
            <a:avLst/>
          </a:prstGeom>
          <a:noFill/>
        </p:spPr>
        <p:txBody>
          <a:bodyPr wrap="square" rtlCol="0">
            <a:spAutoFit/>
          </a:bodyPr>
          <a:lstStyle/>
          <a:p>
            <a:r>
              <a:rPr lang="hr-HR" sz="2400" b="1" dirty="0" err="1"/>
              <a:t>Check</a:t>
            </a:r>
            <a:r>
              <a:rPr lang="hr-HR" sz="2400" b="1" dirty="0"/>
              <a:t> </a:t>
            </a:r>
            <a:r>
              <a:rPr lang="hr-HR" sz="2400" b="1" dirty="0" err="1"/>
              <a:t>the</a:t>
            </a:r>
            <a:r>
              <a:rPr lang="hr-HR" sz="2400" b="1" dirty="0"/>
              <a:t> </a:t>
            </a:r>
            <a:r>
              <a:rPr lang="hr-HR" sz="2400" b="1" dirty="0" err="1"/>
              <a:t>meaning</a:t>
            </a:r>
            <a:r>
              <a:rPr lang="hr-HR" sz="2400" b="1" dirty="0"/>
              <a:t> </a:t>
            </a:r>
            <a:r>
              <a:rPr lang="hr-HR" sz="2400" b="1" dirty="0" err="1"/>
              <a:t>of</a:t>
            </a:r>
            <a:r>
              <a:rPr lang="hr-HR" sz="2400" b="1" dirty="0"/>
              <a:t> </a:t>
            </a:r>
            <a:r>
              <a:rPr lang="hr-HR" sz="2400" b="1" dirty="0" err="1"/>
              <a:t>the</a:t>
            </a:r>
            <a:r>
              <a:rPr lang="hr-HR" sz="2400" b="1" dirty="0"/>
              <a:t> </a:t>
            </a:r>
            <a:r>
              <a:rPr lang="hr-HR" sz="2400" b="1" dirty="0" err="1"/>
              <a:t>words</a:t>
            </a:r>
            <a:r>
              <a:rPr lang="hr-HR" sz="2400" b="1" dirty="0"/>
              <a:t> </a:t>
            </a:r>
            <a:r>
              <a:rPr lang="hr-HR" sz="2400" b="1" dirty="0" err="1"/>
              <a:t>in</a:t>
            </a:r>
            <a:r>
              <a:rPr lang="hr-HR" sz="2400" b="1" dirty="0"/>
              <a:t> </a:t>
            </a:r>
            <a:r>
              <a:rPr lang="hr-HR" sz="2400" b="1" dirty="0" err="1"/>
              <a:t>Task</a:t>
            </a:r>
            <a:r>
              <a:rPr lang="hr-HR" sz="2400" b="1" dirty="0"/>
              <a:t> A. </a:t>
            </a:r>
            <a:r>
              <a:rPr lang="hr-HR" sz="2400" b="1" dirty="0" err="1"/>
              <a:t>Write</a:t>
            </a:r>
            <a:r>
              <a:rPr lang="hr-HR" sz="2400" b="1" dirty="0"/>
              <a:t> </a:t>
            </a:r>
            <a:r>
              <a:rPr lang="hr-HR" sz="2400" b="1" dirty="0" err="1"/>
              <a:t>them</a:t>
            </a:r>
            <a:r>
              <a:rPr lang="hr-HR" sz="2400" b="1" dirty="0"/>
              <a:t> </a:t>
            </a:r>
            <a:r>
              <a:rPr lang="hr-HR" sz="2400" b="1" dirty="0" err="1"/>
              <a:t>down</a:t>
            </a:r>
            <a:r>
              <a:rPr lang="hr-HR" sz="2400" b="1" dirty="0"/>
              <a:t>.</a:t>
            </a:r>
          </a:p>
        </p:txBody>
      </p:sp>
      <p:sp>
        <p:nvSpPr>
          <p:cNvPr id="17" name="TextBox 16">
            <a:extLst>
              <a:ext uri="{FF2B5EF4-FFF2-40B4-BE49-F238E27FC236}">
                <a16:creationId xmlns:a16="http://schemas.microsoft.com/office/drawing/2014/main" id="{3D90ABF9-0980-A596-DA6E-1AA13B02E472}"/>
              </a:ext>
            </a:extLst>
          </p:cNvPr>
          <p:cNvSpPr txBox="1"/>
          <p:nvPr/>
        </p:nvSpPr>
        <p:spPr>
          <a:xfrm>
            <a:off x="5823752" y="1407467"/>
            <a:ext cx="5401993" cy="5262979"/>
          </a:xfrm>
          <a:prstGeom prst="rect">
            <a:avLst/>
          </a:prstGeom>
          <a:noFill/>
        </p:spPr>
        <p:txBody>
          <a:bodyPr wrap="square" rtlCol="0">
            <a:spAutoFit/>
          </a:bodyPr>
          <a:lstStyle/>
          <a:p>
            <a:r>
              <a:rPr lang="en-US" sz="2400" b="1" dirty="0"/>
              <a:t>interesting – </a:t>
            </a:r>
            <a:r>
              <a:rPr lang="en-US" sz="2400" b="1" dirty="0" err="1">
                <a:solidFill>
                  <a:schemeClr val="accent1"/>
                </a:solidFill>
              </a:rPr>
              <a:t>zanimljiv</a:t>
            </a:r>
            <a:endParaRPr lang="en-US" sz="2400" b="1" dirty="0">
              <a:solidFill>
                <a:schemeClr val="accent1"/>
              </a:solidFill>
            </a:endParaRPr>
          </a:p>
          <a:p>
            <a:r>
              <a:rPr lang="en-US" sz="2400" b="1" dirty="0"/>
              <a:t>exciting – </a:t>
            </a:r>
            <a:r>
              <a:rPr lang="en-US" sz="2400" b="1" dirty="0" err="1">
                <a:solidFill>
                  <a:schemeClr val="accent1"/>
                </a:solidFill>
              </a:rPr>
              <a:t>uzbudljivo</a:t>
            </a:r>
            <a:endParaRPr lang="en-US" sz="2400" b="1" dirty="0">
              <a:solidFill>
                <a:schemeClr val="accent1"/>
              </a:solidFill>
            </a:endParaRPr>
          </a:p>
          <a:p>
            <a:r>
              <a:rPr lang="en-US" sz="2400" b="1" dirty="0"/>
              <a:t>cute – </a:t>
            </a:r>
            <a:r>
              <a:rPr lang="en-US" sz="2400" b="1" dirty="0" err="1">
                <a:solidFill>
                  <a:schemeClr val="accent1"/>
                </a:solidFill>
              </a:rPr>
              <a:t>sladak</a:t>
            </a:r>
            <a:endParaRPr lang="en-US" sz="2400" b="1" dirty="0">
              <a:solidFill>
                <a:schemeClr val="accent1"/>
              </a:solidFill>
            </a:endParaRPr>
          </a:p>
          <a:p>
            <a:r>
              <a:rPr lang="en-US" sz="2400" b="1" dirty="0"/>
              <a:t>heavy – </a:t>
            </a:r>
            <a:r>
              <a:rPr lang="en-US" sz="2400" b="1" dirty="0" err="1">
                <a:solidFill>
                  <a:schemeClr val="accent1"/>
                </a:solidFill>
              </a:rPr>
              <a:t>težak</a:t>
            </a:r>
            <a:endParaRPr lang="en-US" sz="2400" b="1" dirty="0">
              <a:solidFill>
                <a:schemeClr val="accent1"/>
              </a:solidFill>
            </a:endParaRPr>
          </a:p>
          <a:p>
            <a:r>
              <a:rPr lang="en-US" sz="2400" b="1" dirty="0"/>
              <a:t>beautiful – </a:t>
            </a:r>
            <a:r>
              <a:rPr lang="en-US" sz="2400" b="1" dirty="0" err="1">
                <a:solidFill>
                  <a:schemeClr val="accent1"/>
                </a:solidFill>
              </a:rPr>
              <a:t>lijep</a:t>
            </a:r>
            <a:r>
              <a:rPr lang="en-US" sz="2400" b="1" dirty="0"/>
              <a:t> </a:t>
            </a:r>
          </a:p>
          <a:p>
            <a:r>
              <a:rPr lang="en-US" sz="2400" b="1" dirty="0"/>
              <a:t>fast – </a:t>
            </a:r>
            <a:r>
              <a:rPr lang="en-US" sz="2400" b="1" dirty="0" err="1">
                <a:solidFill>
                  <a:schemeClr val="accent1"/>
                </a:solidFill>
              </a:rPr>
              <a:t>brz</a:t>
            </a:r>
            <a:endParaRPr lang="en-US" sz="2400" b="1" dirty="0">
              <a:solidFill>
                <a:schemeClr val="accent1"/>
              </a:solidFill>
            </a:endParaRPr>
          </a:p>
          <a:p>
            <a:r>
              <a:rPr lang="en-US" sz="2400" b="1" dirty="0"/>
              <a:t>scary – </a:t>
            </a:r>
            <a:r>
              <a:rPr lang="en-US" sz="2400" b="1" dirty="0" err="1">
                <a:solidFill>
                  <a:schemeClr val="accent1"/>
                </a:solidFill>
              </a:rPr>
              <a:t>jeziv</a:t>
            </a:r>
            <a:r>
              <a:rPr lang="en-US" sz="2400" b="1" dirty="0">
                <a:solidFill>
                  <a:schemeClr val="accent1"/>
                </a:solidFill>
              </a:rPr>
              <a:t>, </a:t>
            </a:r>
            <a:r>
              <a:rPr lang="en-US" sz="2400" b="1" dirty="0" err="1">
                <a:solidFill>
                  <a:schemeClr val="accent1"/>
                </a:solidFill>
              </a:rPr>
              <a:t>zastrašujući</a:t>
            </a:r>
            <a:endParaRPr lang="en-US" sz="2400" b="1" dirty="0">
              <a:solidFill>
                <a:schemeClr val="accent1"/>
              </a:solidFill>
            </a:endParaRPr>
          </a:p>
          <a:p>
            <a:r>
              <a:rPr lang="en-US" sz="2400" b="1" dirty="0"/>
              <a:t>playful – </a:t>
            </a:r>
            <a:r>
              <a:rPr lang="en-US" sz="2400" b="1" dirty="0" err="1">
                <a:solidFill>
                  <a:schemeClr val="accent1"/>
                </a:solidFill>
              </a:rPr>
              <a:t>zaigran</a:t>
            </a:r>
            <a:endParaRPr lang="en-US" sz="2400" b="1" dirty="0">
              <a:solidFill>
                <a:schemeClr val="accent1"/>
              </a:solidFill>
            </a:endParaRPr>
          </a:p>
          <a:p>
            <a:r>
              <a:rPr lang="en-US" sz="2400" b="1" dirty="0"/>
              <a:t>dangerous – </a:t>
            </a:r>
            <a:r>
              <a:rPr lang="en-US" sz="2400" b="1" dirty="0" err="1">
                <a:solidFill>
                  <a:schemeClr val="accent1"/>
                </a:solidFill>
              </a:rPr>
              <a:t>opasan</a:t>
            </a:r>
            <a:r>
              <a:rPr lang="en-US" sz="2400" b="1" dirty="0"/>
              <a:t> </a:t>
            </a:r>
          </a:p>
          <a:p>
            <a:r>
              <a:rPr lang="en-US" sz="2400" b="1" dirty="0"/>
              <a:t>frightening – </a:t>
            </a:r>
            <a:r>
              <a:rPr lang="en-US" sz="2400" b="1" dirty="0" err="1">
                <a:solidFill>
                  <a:schemeClr val="accent1"/>
                </a:solidFill>
              </a:rPr>
              <a:t>zastrašujuć</a:t>
            </a:r>
            <a:endParaRPr lang="en-US" sz="2400" b="1" dirty="0">
              <a:solidFill>
                <a:schemeClr val="accent1"/>
              </a:solidFill>
            </a:endParaRPr>
          </a:p>
          <a:p>
            <a:r>
              <a:rPr lang="en-US" sz="2400" b="1" dirty="0"/>
              <a:t>good – </a:t>
            </a:r>
            <a:r>
              <a:rPr lang="en-US" sz="2400" b="1" dirty="0" err="1">
                <a:solidFill>
                  <a:schemeClr val="accent1"/>
                </a:solidFill>
              </a:rPr>
              <a:t>dobar</a:t>
            </a:r>
            <a:r>
              <a:rPr lang="en-US" sz="2400" b="1" dirty="0"/>
              <a:t> </a:t>
            </a:r>
          </a:p>
          <a:p>
            <a:r>
              <a:rPr lang="en-US" sz="2400" b="1" dirty="0"/>
              <a:t>powerful – </a:t>
            </a:r>
            <a:r>
              <a:rPr lang="en-US" sz="2400" b="1" dirty="0" err="1">
                <a:solidFill>
                  <a:schemeClr val="accent1"/>
                </a:solidFill>
              </a:rPr>
              <a:t>snažan</a:t>
            </a:r>
            <a:r>
              <a:rPr lang="en-US" sz="2400" b="1" dirty="0"/>
              <a:t> </a:t>
            </a:r>
          </a:p>
          <a:p>
            <a:r>
              <a:rPr lang="en-US" sz="2400" b="1" dirty="0"/>
              <a:t>strange – </a:t>
            </a:r>
            <a:r>
              <a:rPr lang="en-US" sz="2400" b="1" dirty="0" err="1">
                <a:solidFill>
                  <a:schemeClr val="accent1"/>
                </a:solidFill>
              </a:rPr>
              <a:t>neobičan</a:t>
            </a:r>
            <a:r>
              <a:rPr lang="en-US" sz="2400" b="1" dirty="0"/>
              <a:t> </a:t>
            </a:r>
          </a:p>
          <a:p>
            <a:r>
              <a:rPr lang="en-US" sz="2400" b="1" dirty="0"/>
              <a:t>bad – </a:t>
            </a:r>
            <a:r>
              <a:rPr lang="en-US" sz="2400" b="1" dirty="0" err="1">
                <a:solidFill>
                  <a:schemeClr val="accent1"/>
                </a:solidFill>
              </a:rPr>
              <a:t>loš</a:t>
            </a:r>
            <a:r>
              <a:rPr lang="en-US" sz="2400" b="1" dirty="0">
                <a:solidFill>
                  <a:schemeClr val="accent1"/>
                </a:solidFill>
              </a:rPr>
              <a:t>, </a:t>
            </a:r>
            <a:r>
              <a:rPr lang="en-US" sz="2400" b="1" dirty="0" err="1">
                <a:solidFill>
                  <a:schemeClr val="accent1"/>
                </a:solidFill>
              </a:rPr>
              <a:t>zao</a:t>
            </a:r>
            <a:r>
              <a:rPr lang="en-US" sz="2400" b="1" dirty="0">
                <a:solidFill>
                  <a:schemeClr val="accent1"/>
                </a:solidFill>
              </a:rPr>
              <a:t> </a:t>
            </a:r>
          </a:p>
        </p:txBody>
      </p:sp>
    </p:spTree>
    <p:extLst>
      <p:ext uri="{BB962C8B-B14F-4D97-AF65-F5344CB8AC3E}">
        <p14:creationId xmlns:p14="http://schemas.microsoft.com/office/powerpoint/2010/main" val="20359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additive="base">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cBhvr additive="base">
                                        <p:cTn id="2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 calcmode="lin" valueType="num">
                                      <p:cBhvr additive="base">
                                        <p:cTn id="3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 calcmode="lin" valueType="num">
                                      <p:cBhvr additive="base">
                                        <p:cTn id="3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xEl>
                                              <p:pRg st="3" end="3"/>
                                            </p:txEl>
                                          </p:spTgt>
                                        </p:tgtEl>
                                        <p:attrNameLst>
                                          <p:attrName>style.visibility</p:attrName>
                                        </p:attrNameLst>
                                      </p:cBhvr>
                                      <p:to>
                                        <p:strVal val="visible"/>
                                      </p:to>
                                    </p:set>
                                    <p:anim calcmode="lin" valueType="num">
                                      <p:cBhvr additive="base">
                                        <p:cTn id="45"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xEl>
                                              <p:pRg st="4" end="4"/>
                                            </p:txEl>
                                          </p:spTgt>
                                        </p:tgtEl>
                                        <p:attrNameLst>
                                          <p:attrName>style.visibility</p:attrName>
                                        </p:attrNameLst>
                                      </p:cBhvr>
                                      <p:to>
                                        <p:strVal val="visible"/>
                                      </p:to>
                                    </p:set>
                                    <p:anim calcmode="lin" valueType="num">
                                      <p:cBhvr additive="base">
                                        <p:cTn id="51"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7">
                                            <p:txEl>
                                              <p:pRg st="5" end="5"/>
                                            </p:txEl>
                                          </p:spTgt>
                                        </p:tgtEl>
                                        <p:attrNameLst>
                                          <p:attrName>style.visibility</p:attrName>
                                        </p:attrNameLst>
                                      </p:cBhvr>
                                      <p:to>
                                        <p:strVal val="visible"/>
                                      </p:to>
                                    </p:set>
                                    <p:anim calcmode="lin" valueType="num">
                                      <p:cBhvr additive="base">
                                        <p:cTn id="57"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7">
                                            <p:txEl>
                                              <p:pRg st="6" end="6"/>
                                            </p:txEl>
                                          </p:spTgt>
                                        </p:tgtEl>
                                        <p:attrNameLst>
                                          <p:attrName>style.visibility</p:attrName>
                                        </p:attrNameLst>
                                      </p:cBhvr>
                                      <p:to>
                                        <p:strVal val="visible"/>
                                      </p:to>
                                    </p:set>
                                    <p:anim calcmode="lin" valueType="num">
                                      <p:cBhvr additive="base">
                                        <p:cTn id="63"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7">
                                            <p:txEl>
                                              <p:pRg st="7" end="7"/>
                                            </p:txEl>
                                          </p:spTgt>
                                        </p:tgtEl>
                                        <p:attrNameLst>
                                          <p:attrName>style.visibility</p:attrName>
                                        </p:attrNameLst>
                                      </p:cBhvr>
                                      <p:to>
                                        <p:strVal val="visible"/>
                                      </p:to>
                                    </p:set>
                                    <p:anim calcmode="lin" valueType="num">
                                      <p:cBhvr additive="base">
                                        <p:cTn id="69" dur="500" fill="hold"/>
                                        <p:tgtEl>
                                          <p:spTgt spid="17">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7">
                                            <p:txEl>
                                              <p:pRg st="8" end="8"/>
                                            </p:txEl>
                                          </p:spTgt>
                                        </p:tgtEl>
                                        <p:attrNameLst>
                                          <p:attrName>style.visibility</p:attrName>
                                        </p:attrNameLst>
                                      </p:cBhvr>
                                      <p:to>
                                        <p:strVal val="visible"/>
                                      </p:to>
                                    </p:set>
                                    <p:anim calcmode="lin" valueType="num">
                                      <p:cBhvr additive="base">
                                        <p:cTn id="75"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7">
                                            <p:txEl>
                                              <p:pRg st="9" end="9"/>
                                            </p:txEl>
                                          </p:spTgt>
                                        </p:tgtEl>
                                        <p:attrNameLst>
                                          <p:attrName>style.visibility</p:attrName>
                                        </p:attrNameLst>
                                      </p:cBhvr>
                                      <p:to>
                                        <p:strVal val="visible"/>
                                      </p:to>
                                    </p:set>
                                    <p:anim calcmode="lin" valueType="num">
                                      <p:cBhvr additive="base">
                                        <p:cTn id="81" dur="500" fill="hold"/>
                                        <p:tgtEl>
                                          <p:spTgt spid="17">
                                            <p:txEl>
                                              <p:pRg st="9" end="9"/>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7">
                                            <p:txEl>
                                              <p:pRg st="10" end="10"/>
                                            </p:txEl>
                                          </p:spTgt>
                                        </p:tgtEl>
                                        <p:attrNameLst>
                                          <p:attrName>style.visibility</p:attrName>
                                        </p:attrNameLst>
                                      </p:cBhvr>
                                      <p:to>
                                        <p:strVal val="visible"/>
                                      </p:to>
                                    </p:set>
                                    <p:anim calcmode="lin" valueType="num">
                                      <p:cBhvr additive="base">
                                        <p:cTn id="87" dur="500" fill="hold"/>
                                        <p:tgtEl>
                                          <p:spTgt spid="17">
                                            <p:txEl>
                                              <p:pRg st="10" end="1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7">
                                            <p:txEl>
                                              <p:pRg st="11" end="11"/>
                                            </p:txEl>
                                          </p:spTgt>
                                        </p:tgtEl>
                                        <p:attrNameLst>
                                          <p:attrName>style.visibility</p:attrName>
                                        </p:attrNameLst>
                                      </p:cBhvr>
                                      <p:to>
                                        <p:strVal val="visible"/>
                                      </p:to>
                                    </p:set>
                                    <p:anim calcmode="lin" valueType="num">
                                      <p:cBhvr additive="base">
                                        <p:cTn id="93" dur="500" fill="hold"/>
                                        <p:tgtEl>
                                          <p:spTgt spid="17">
                                            <p:txEl>
                                              <p:pRg st="11" end="1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7">
                                            <p:txEl>
                                              <p:pRg st="12" end="12"/>
                                            </p:txEl>
                                          </p:spTgt>
                                        </p:tgtEl>
                                        <p:attrNameLst>
                                          <p:attrName>style.visibility</p:attrName>
                                        </p:attrNameLst>
                                      </p:cBhvr>
                                      <p:to>
                                        <p:strVal val="visible"/>
                                      </p:to>
                                    </p:set>
                                    <p:anim calcmode="lin" valueType="num">
                                      <p:cBhvr additive="base">
                                        <p:cTn id="99" dur="500" fill="hold"/>
                                        <p:tgtEl>
                                          <p:spTgt spid="17">
                                            <p:txEl>
                                              <p:pRg st="12" end="1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1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7">
                                            <p:txEl>
                                              <p:pRg st="13" end="13"/>
                                            </p:txEl>
                                          </p:spTgt>
                                        </p:tgtEl>
                                        <p:attrNameLst>
                                          <p:attrName>style.visibility</p:attrName>
                                        </p:attrNameLst>
                                      </p:cBhvr>
                                      <p:to>
                                        <p:strVal val="visible"/>
                                      </p:to>
                                    </p:set>
                                    <p:anim calcmode="lin" valueType="num">
                                      <p:cBhvr additive="base">
                                        <p:cTn id="105" dur="500" fill="hold"/>
                                        <p:tgtEl>
                                          <p:spTgt spid="17">
                                            <p:txEl>
                                              <p:pRg st="13" end="13"/>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1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E1C7196-EF3C-544D-2DA2-32F120B7C94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5401993" cy="6858000"/>
          </a:xfrm>
        </p:spPr>
      </p:pic>
      <p:pic>
        <p:nvPicPr>
          <p:cNvPr id="15" name="Content Placeholder 14">
            <a:extLst>
              <a:ext uri="{FF2B5EF4-FFF2-40B4-BE49-F238E27FC236}">
                <a16:creationId xmlns:a16="http://schemas.microsoft.com/office/drawing/2014/main" id="{5C2E1394-0796-50DA-FF5B-85711093C88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40197" y="2081399"/>
            <a:ext cx="4721597" cy="255316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FEA431A-6CF8-1FA6-39A5-89B3623E2467}"/>
              </a:ext>
            </a:extLst>
          </p:cNvPr>
          <p:cNvSpPr txBox="1"/>
          <p:nvPr/>
        </p:nvSpPr>
        <p:spPr>
          <a:xfrm>
            <a:off x="6096000" y="200025"/>
            <a:ext cx="5743575" cy="1815882"/>
          </a:xfrm>
          <a:prstGeom prst="rect">
            <a:avLst/>
          </a:prstGeom>
          <a:noFill/>
        </p:spPr>
        <p:txBody>
          <a:bodyPr wrap="square" rtlCol="0">
            <a:spAutoFit/>
          </a:bodyPr>
          <a:lstStyle/>
          <a:p>
            <a:r>
              <a:rPr lang="hr-HR" sz="2800" b="1" dirty="0" err="1"/>
              <a:t>What</a:t>
            </a:r>
            <a:r>
              <a:rPr lang="hr-HR" sz="2800" b="1" dirty="0"/>
              <a:t> do </a:t>
            </a:r>
            <a:r>
              <a:rPr lang="hr-HR" sz="2800" b="1" dirty="0" err="1"/>
              <a:t>we</a:t>
            </a:r>
            <a:r>
              <a:rPr lang="hr-HR" sz="2800" b="1" dirty="0"/>
              <a:t> </a:t>
            </a:r>
            <a:r>
              <a:rPr lang="hr-HR" sz="2800" b="1" dirty="0" err="1"/>
              <a:t>call</a:t>
            </a:r>
            <a:r>
              <a:rPr lang="hr-HR" sz="2800" b="1" dirty="0"/>
              <a:t> </a:t>
            </a:r>
            <a:r>
              <a:rPr lang="hr-HR" sz="2800" b="1" dirty="0" err="1"/>
              <a:t>words</a:t>
            </a:r>
            <a:r>
              <a:rPr lang="hr-HR" sz="2800" b="1" dirty="0"/>
              <a:t> </a:t>
            </a:r>
            <a:r>
              <a:rPr lang="hr-HR" sz="2800" b="1" dirty="0" err="1"/>
              <a:t>in</a:t>
            </a:r>
            <a:r>
              <a:rPr lang="hr-HR" sz="2800" b="1" dirty="0"/>
              <a:t> </a:t>
            </a:r>
            <a:r>
              <a:rPr lang="hr-HR" sz="2800" b="1" dirty="0" err="1"/>
              <a:t>Task</a:t>
            </a:r>
            <a:r>
              <a:rPr lang="hr-HR" sz="2800" b="1" dirty="0"/>
              <a:t> A?</a:t>
            </a:r>
          </a:p>
          <a:p>
            <a:r>
              <a:rPr lang="hr-HR" sz="2800" i="1" dirty="0" err="1"/>
              <a:t>Adjectives</a:t>
            </a:r>
            <a:r>
              <a:rPr lang="hr-HR" sz="2800" i="1" dirty="0"/>
              <a:t> (pridjevi).</a:t>
            </a:r>
          </a:p>
          <a:p>
            <a:r>
              <a:rPr lang="hr-HR" sz="2800" b="1" dirty="0" err="1"/>
              <a:t>What</a:t>
            </a:r>
            <a:r>
              <a:rPr lang="hr-HR" sz="2800" b="1" dirty="0"/>
              <a:t> do </a:t>
            </a:r>
            <a:r>
              <a:rPr lang="hr-HR" sz="2800" b="1" dirty="0" err="1"/>
              <a:t>we</a:t>
            </a:r>
            <a:r>
              <a:rPr lang="hr-HR" sz="2800" b="1" dirty="0"/>
              <a:t> use </a:t>
            </a:r>
            <a:r>
              <a:rPr lang="hr-HR" sz="2800" b="1" dirty="0" err="1"/>
              <a:t>them</a:t>
            </a:r>
            <a:r>
              <a:rPr lang="hr-HR" sz="2800" b="1" dirty="0"/>
              <a:t> for?</a:t>
            </a:r>
          </a:p>
          <a:p>
            <a:r>
              <a:rPr lang="hr-HR" sz="2800" i="1" dirty="0" err="1"/>
              <a:t>We</a:t>
            </a:r>
            <a:r>
              <a:rPr lang="hr-HR" sz="2800" i="1" dirty="0"/>
              <a:t> use </a:t>
            </a:r>
            <a:r>
              <a:rPr lang="hr-HR" sz="2800" i="1" dirty="0" err="1"/>
              <a:t>them</a:t>
            </a:r>
            <a:r>
              <a:rPr lang="hr-HR" sz="2800" i="1" dirty="0"/>
              <a:t> to </a:t>
            </a:r>
            <a:r>
              <a:rPr lang="hr-HR" sz="2800" i="1" dirty="0" err="1"/>
              <a:t>describe</a:t>
            </a:r>
            <a:r>
              <a:rPr lang="hr-HR" sz="2800" i="1" dirty="0"/>
              <a:t> </a:t>
            </a:r>
            <a:r>
              <a:rPr lang="hr-HR" sz="2800" i="1" dirty="0" err="1"/>
              <a:t>things</a:t>
            </a:r>
            <a:r>
              <a:rPr lang="hr-HR" sz="2800" i="1" dirty="0"/>
              <a:t>. </a:t>
            </a:r>
            <a:endParaRPr lang="hr-HR" sz="2800" b="1" i="1" dirty="0">
              <a:solidFill>
                <a:schemeClr val="accent1"/>
              </a:solidFill>
            </a:endParaRPr>
          </a:p>
        </p:txBody>
      </p:sp>
      <p:pic>
        <p:nvPicPr>
          <p:cNvPr id="5" name="Content Placeholder 4">
            <a:extLst>
              <a:ext uri="{FF2B5EF4-FFF2-40B4-BE49-F238E27FC236}">
                <a16:creationId xmlns:a16="http://schemas.microsoft.com/office/drawing/2014/main" id="{090AE947-F21F-EC51-8505-E45BB5563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801" y="1300658"/>
            <a:ext cx="4200674" cy="4256683"/>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0FCFFDC5-A6BE-E678-FA12-ACF32C54C45E}"/>
              </a:ext>
            </a:extLst>
          </p:cNvPr>
          <p:cNvSpPr txBox="1"/>
          <p:nvPr/>
        </p:nvSpPr>
        <p:spPr>
          <a:xfrm>
            <a:off x="6175897" y="2837099"/>
            <a:ext cx="5551505" cy="954107"/>
          </a:xfrm>
          <a:prstGeom prst="rect">
            <a:avLst/>
          </a:prstGeom>
          <a:noFill/>
        </p:spPr>
        <p:txBody>
          <a:bodyPr wrap="square" rtlCol="0">
            <a:spAutoFit/>
          </a:bodyPr>
          <a:lstStyle/>
          <a:p>
            <a:r>
              <a:rPr lang="hr-HR" sz="2800" b="1" dirty="0" err="1"/>
              <a:t>Listen</a:t>
            </a:r>
            <a:r>
              <a:rPr lang="hr-HR" sz="2800" b="1" dirty="0"/>
              <a:t> to Emma </a:t>
            </a:r>
            <a:r>
              <a:rPr lang="hr-HR" sz="2800" b="1" dirty="0" err="1"/>
              <a:t>and</a:t>
            </a:r>
            <a:r>
              <a:rPr lang="hr-HR" sz="2800" b="1" dirty="0"/>
              <a:t> Lee. </a:t>
            </a:r>
            <a:r>
              <a:rPr lang="hr-HR" sz="2800" b="1" dirty="0" err="1"/>
              <a:t>What</a:t>
            </a:r>
            <a:r>
              <a:rPr lang="hr-HR" sz="2800" b="1" dirty="0"/>
              <a:t> are </a:t>
            </a:r>
            <a:r>
              <a:rPr lang="hr-HR" sz="2800" b="1" dirty="0" err="1"/>
              <a:t>they</a:t>
            </a:r>
            <a:r>
              <a:rPr lang="hr-HR" sz="2800" b="1" dirty="0"/>
              <a:t> </a:t>
            </a:r>
            <a:r>
              <a:rPr lang="hr-HR" sz="2800" b="1" dirty="0" err="1"/>
              <a:t>talking</a:t>
            </a:r>
            <a:r>
              <a:rPr lang="hr-HR" sz="2800" b="1" dirty="0"/>
              <a:t> </a:t>
            </a:r>
            <a:r>
              <a:rPr lang="hr-HR" sz="2800" b="1" dirty="0" err="1"/>
              <a:t>about</a:t>
            </a:r>
            <a:r>
              <a:rPr lang="hr-HR" sz="2800" b="1" dirty="0"/>
              <a:t>? </a:t>
            </a:r>
            <a:r>
              <a:rPr lang="hr-HR" sz="2800" b="1" dirty="0" err="1"/>
              <a:t>Listen</a:t>
            </a:r>
            <a:r>
              <a:rPr lang="hr-HR" sz="2800" b="1" dirty="0"/>
              <a:t>.</a:t>
            </a:r>
          </a:p>
        </p:txBody>
      </p:sp>
      <p:pic>
        <p:nvPicPr>
          <p:cNvPr id="7" name="l__9_1_the_most_interesting_sea_animal">
            <a:hlinkClick r:id="" action="ppaction://media"/>
            <a:extLst>
              <a:ext uri="{FF2B5EF4-FFF2-40B4-BE49-F238E27FC236}">
                <a16:creationId xmlns:a16="http://schemas.microsoft.com/office/drawing/2014/main" id="{0B2C7723-73BA-E3F6-FCA0-F01CE2E6E3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2212" y="3314940"/>
            <a:ext cx="487363" cy="487363"/>
          </a:xfrm>
          <a:prstGeom prst="rect">
            <a:avLst/>
          </a:prstGeom>
        </p:spPr>
      </p:pic>
      <p:sp>
        <p:nvSpPr>
          <p:cNvPr id="8" name="TextBox 7">
            <a:extLst>
              <a:ext uri="{FF2B5EF4-FFF2-40B4-BE49-F238E27FC236}">
                <a16:creationId xmlns:a16="http://schemas.microsoft.com/office/drawing/2014/main" id="{E72C64F9-4A04-BEC6-435D-DC474579E328}"/>
              </a:ext>
            </a:extLst>
          </p:cNvPr>
          <p:cNvSpPr txBox="1"/>
          <p:nvPr/>
        </p:nvSpPr>
        <p:spPr>
          <a:xfrm>
            <a:off x="6175897" y="3976512"/>
            <a:ext cx="5743575" cy="1815882"/>
          </a:xfrm>
          <a:prstGeom prst="rect">
            <a:avLst/>
          </a:prstGeom>
          <a:noFill/>
        </p:spPr>
        <p:txBody>
          <a:bodyPr wrap="square" rtlCol="0">
            <a:spAutoFit/>
          </a:bodyPr>
          <a:lstStyle/>
          <a:p>
            <a:r>
              <a:rPr lang="hr-HR" sz="2800" b="1" dirty="0" err="1"/>
              <a:t>Which</a:t>
            </a:r>
            <a:r>
              <a:rPr lang="hr-HR" sz="2800" b="1" dirty="0"/>
              <a:t> </a:t>
            </a:r>
            <a:r>
              <a:rPr lang="hr-HR" sz="2800" b="1" dirty="0" err="1"/>
              <a:t>of</a:t>
            </a:r>
            <a:r>
              <a:rPr lang="hr-HR" sz="2800" b="1" dirty="0"/>
              <a:t> </a:t>
            </a:r>
            <a:r>
              <a:rPr lang="hr-HR" sz="2800" b="1" dirty="0" err="1"/>
              <a:t>the</a:t>
            </a:r>
            <a:r>
              <a:rPr lang="hr-HR" sz="2800" b="1" dirty="0"/>
              <a:t> </a:t>
            </a:r>
            <a:r>
              <a:rPr lang="hr-HR" sz="2800" b="1" dirty="0" err="1"/>
              <a:t>adjectives</a:t>
            </a:r>
            <a:r>
              <a:rPr lang="hr-HR" sz="2800" b="1" dirty="0"/>
              <a:t> </a:t>
            </a:r>
            <a:r>
              <a:rPr lang="hr-HR" sz="2800" b="1" dirty="0" err="1"/>
              <a:t>from</a:t>
            </a:r>
            <a:r>
              <a:rPr lang="hr-HR" sz="2800" b="1" dirty="0"/>
              <a:t> </a:t>
            </a:r>
            <a:r>
              <a:rPr lang="hr-HR" sz="2800" b="1" dirty="0" err="1"/>
              <a:t>the</a:t>
            </a:r>
            <a:r>
              <a:rPr lang="hr-HR" sz="2800" b="1" dirty="0"/>
              <a:t> </a:t>
            </a:r>
            <a:r>
              <a:rPr lang="hr-HR" sz="2800" b="1" dirty="0" err="1"/>
              <a:t>box</a:t>
            </a:r>
            <a:r>
              <a:rPr lang="hr-HR" sz="2800" b="1" dirty="0"/>
              <a:t> </a:t>
            </a:r>
            <a:r>
              <a:rPr lang="hr-HR" sz="2800" b="1" dirty="0" err="1"/>
              <a:t>in</a:t>
            </a:r>
            <a:r>
              <a:rPr lang="hr-HR" sz="2800" b="1" dirty="0"/>
              <a:t> </a:t>
            </a:r>
            <a:r>
              <a:rPr lang="hr-HR" sz="2800" b="1" dirty="0" err="1"/>
              <a:t>Task</a:t>
            </a:r>
            <a:r>
              <a:rPr lang="hr-HR" sz="2800" b="1" dirty="0"/>
              <a:t> A do Emma </a:t>
            </a:r>
            <a:r>
              <a:rPr lang="hr-HR" sz="2800" b="1" dirty="0" err="1"/>
              <a:t>and</a:t>
            </a:r>
            <a:r>
              <a:rPr lang="hr-HR" sz="2800" b="1" dirty="0"/>
              <a:t> Lee </a:t>
            </a:r>
            <a:r>
              <a:rPr lang="hr-HR" sz="2800" b="1" dirty="0" err="1"/>
              <a:t>mention</a:t>
            </a:r>
            <a:r>
              <a:rPr lang="hr-HR" sz="2800" b="1" dirty="0"/>
              <a:t>? </a:t>
            </a:r>
            <a:r>
              <a:rPr lang="hr-HR" sz="2800" b="1" dirty="0" err="1"/>
              <a:t>Listen</a:t>
            </a:r>
            <a:r>
              <a:rPr lang="hr-HR" sz="2800" b="1" dirty="0"/>
              <a:t> </a:t>
            </a:r>
            <a:r>
              <a:rPr lang="hr-HR" sz="2800" b="1" dirty="0" err="1"/>
              <a:t>once</a:t>
            </a:r>
            <a:r>
              <a:rPr lang="hr-HR" sz="2800" b="1" dirty="0"/>
              <a:t> </a:t>
            </a:r>
            <a:r>
              <a:rPr lang="hr-HR" sz="2800" b="1" dirty="0" err="1"/>
              <a:t>again</a:t>
            </a:r>
            <a:r>
              <a:rPr lang="hr-HR" sz="2800" b="1" dirty="0"/>
              <a:t> </a:t>
            </a:r>
            <a:r>
              <a:rPr lang="hr-HR" sz="2800" b="1" dirty="0" err="1"/>
              <a:t>and</a:t>
            </a:r>
            <a:r>
              <a:rPr lang="hr-HR" sz="2800" b="1" dirty="0"/>
              <a:t> </a:t>
            </a:r>
            <a:r>
              <a:rPr lang="hr-HR" sz="2800" b="1" dirty="0" err="1"/>
              <a:t>tick</a:t>
            </a:r>
            <a:r>
              <a:rPr lang="hr-HR" sz="2800" b="1" dirty="0"/>
              <a:t> </a:t>
            </a:r>
            <a:r>
              <a:rPr lang="hr-HR" sz="2800" b="1" dirty="0" err="1"/>
              <a:t>them</a:t>
            </a:r>
            <a:r>
              <a:rPr lang="hr-HR" sz="2800" b="1" dirty="0"/>
              <a:t> </a:t>
            </a:r>
            <a:r>
              <a:rPr lang="hr-HR" sz="2800" b="1" dirty="0" err="1"/>
              <a:t>in</a:t>
            </a:r>
            <a:r>
              <a:rPr lang="hr-HR" sz="2800" b="1" dirty="0"/>
              <a:t> </a:t>
            </a:r>
            <a:r>
              <a:rPr lang="hr-HR" sz="2800" b="1" dirty="0" err="1"/>
              <a:t>your</a:t>
            </a:r>
            <a:r>
              <a:rPr lang="hr-HR" sz="2800" b="1" dirty="0"/>
              <a:t> </a:t>
            </a:r>
            <a:r>
              <a:rPr lang="hr-HR" sz="2800" b="1" dirty="0" err="1"/>
              <a:t>notebook</a:t>
            </a:r>
            <a:r>
              <a:rPr lang="hr-HR" sz="2800" b="1" dirty="0"/>
              <a:t>.</a:t>
            </a:r>
          </a:p>
        </p:txBody>
      </p:sp>
      <p:sp>
        <p:nvSpPr>
          <p:cNvPr id="9" name="TextBox 8">
            <a:extLst>
              <a:ext uri="{FF2B5EF4-FFF2-40B4-BE49-F238E27FC236}">
                <a16:creationId xmlns:a16="http://schemas.microsoft.com/office/drawing/2014/main" id="{A8DBB5D9-742E-7B2C-3813-4A5E2B746B7F}"/>
              </a:ext>
            </a:extLst>
          </p:cNvPr>
          <p:cNvSpPr txBox="1"/>
          <p:nvPr/>
        </p:nvSpPr>
        <p:spPr>
          <a:xfrm>
            <a:off x="6175897" y="5966603"/>
            <a:ext cx="5401993" cy="523220"/>
          </a:xfrm>
          <a:prstGeom prst="rect">
            <a:avLst/>
          </a:prstGeom>
          <a:noFill/>
        </p:spPr>
        <p:txBody>
          <a:bodyPr wrap="square" rtlCol="0">
            <a:spAutoFit/>
          </a:bodyPr>
          <a:lstStyle/>
          <a:p>
            <a:r>
              <a:rPr lang="hr-HR" sz="2800" b="1" dirty="0" err="1"/>
              <a:t>Share</a:t>
            </a:r>
            <a:r>
              <a:rPr lang="hr-HR" sz="2800" b="1" dirty="0"/>
              <a:t> </a:t>
            </a:r>
            <a:r>
              <a:rPr lang="hr-HR" sz="2800" b="1" dirty="0" err="1"/>
              <a:t>your</a:t>
            </a:r>
            <a:r>
              <a:rPr lang="hr-HR" sz="2800" b="1" dirty="0"/>
              <a:t> </a:t>
            </a:r>
            <a:r>
              <a:rPr lang="hr-HR" sz="2800" b="1" dirty="0" err="1"/>
              <a:t>answer</a:t>
            </a:r>
            <a:r>
              <a:rPr lang="hr-HR" sz="2800" b="1" dirty="0"/>
              <a:t> </a:t>
            </a:r>
            <a:r>
              <a:rPr lang="hr-HR" sz="2800" b="1" dirty="0" err="1"/>
              <a:t>in</a:t>
            </a:r>
            <a:r>
              <a:rPr lang="hr-HR" sz="2800" b="1" dirty="0"/>
              <a:t> </a:t>
            </a:r>
            <a:r>
              <a:rPr lang="hr-HR" sz="2800" b="1" dirty="0" err="1"/>
              <a:t>class</a:t>
            </a:r>
            <a:r>
              <a:rPr lang="hr-HR" sz="2800" b="1" dirty="0"/>
              <a:t>.</a:t>
            </a:r>
          </a:p>
        </p:txBody>
      </p:sp>
      <p:pic>
        <p:nvPicPr>
          <p:cNvPr id="10" name="l__9_1_the_most_interesting_sea_animal">
            <a:hlinkClick r:id="" action="ppaction://media"/>
            <a:extLst>
              <a:ext uri="{FF2B5EF4-FFF2-40B4-BE49-F238E27FC236}">
                <a16:creationId xmlns:a16="http://schemas.microsoft.com/office/drawing/2014/main" id="{902D5C5A-B343-B924-D335-4C3D48CA00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2212" y="5233996"/>
            <a:ext cx="487363" cy="487363"/>
          </a:xfrm>
          <a:prstGeom prst="rect">
            <a:avLst/>
          </a:prstGeom>
        </p:spPr>
      </p:pic>
    </p:spTree>
    <p:extLst>
      <p:ext uri="{BB962C8B-B14F-4D97-AF65-F5344CB8AC3E}">
        <p14:creationId xmlns:p14="http://schemas.microsoft.com/office/powerpoint/2010/main" val="21685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 calcmode="lin" valueType="num">
                                      <p:cBhvr additive="base">
                                        <p:cTn id="2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 calcmode="lin" valueType="num">
                                      <p:cBhvr additive="base">
                                        <p:cTn id="3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 calcmode="lin" valueType="num">
                                      <p:cBhvr additive="base">
                                        <p:cTn id="3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72463" fill="hold"/>
                                        <p:tgtEl>
                                          <p:spTgt spid="7"/>
                                        </p:tgtEl>
                                      </p:cBhvr>
                                    </p:cmd>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2463" fill="hold"/>
                                        <p:tgtEl>
                                          <p:spTgt spid="10"/>
                                        </p:tgtEl>
                                      </p:cBhvr>
                                    </p:cmd>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 calcmode="lin" valueType="num">
                                      <p:cBhvr additive="base">
                                        <p:cTn id="7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E1C7196-EF3C-544D-2DA2-32F120B7C94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0"/>
            <a:ext cx="5401993" cy="6858000"/>
          </a:xfrm>
        </p:spPr>
      </p:pic>
      <p:pic>
        <p:nvPicPr>
          <p:cNvPr id="6" name="l__9_1_the_most_interesting_sea_animal">
            <a:hlinkClick r:id="" action="ppaction://media"/>
            <a:extLst>
              <a:ext uri="{FF2B5EF4-FFF2-40B4-BE49-F238E27FC236}">
                <a16:creationId xmlns:a16="http://schemas.microsoft.com/office/drawing/2014/main" id="{AB48AC70-8985-619B-8F9E-71E4D248A3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6630" y="1732054"/>
            <a:ext cx="487363" cy="487363"/>
          </a:xfrm>
          <a:prstGeom prst="rect">
            <a:avLst/>
          </a:prstGeom>
        </p:spPr>
      </p:pic>
      <p:sp>
        <p:nvSpPr>
          <p:cNvPr id="3" name="Content Placeholder 2">
            <a:extLst>
              <a:ext uri="{FF2B5EF4-FFF2-40B4-BE49-F238E27FC236}">
                <a16:creationId xmlns:a16="http://schemas.microsoft.com/office/drawing/2014/main" id="{438B6127-83E5-DDEF-8E38-C04FD39E75DD}"/>
              </a:ext>
            </a:extLst>
          </p:cNvPr>
          <p:cNvSpPr>
            <a:spLocks noGrp="1"/>
          </p:cNvSpPr>
          <p:nvPr>
            <p:ph sz="half" idx="2"/>
          </p:nvPr>
        </p:nvSpPr>
        <p:spPr>
          <a:xfrm>
            <a:off x="5912459" y="422953"/>
            <a:ext cx="5917740" cy="2293614"/>
          </a:xfrm>
        </p:spPr>
        <p:txBody>
          <a:bodyPr>
            <a:normAutofit/>
          </a:bodyPr>
          <a:lstStyle/>
          <a:p>
            <a:pPr marL="0" indent="0" algn="just">
              <a:buNone/>
            </a:pPr>
            <a:r>
              <a:rPr lang="hr-HR" b="1" dirty="0"/>
              <a:t>Who </a:t>
            </a:r>
            <a:r>
              <a:rPr lang="hr-HR" b="1" dirty="0" err="1"/>
              <a:t>says</a:t>
            </a:r>
            <a:r>
              <a:rPr lang="hr-HR" b="1" dirty="0"/>
              <a:t> </a:t>
            </a:r>
            <a:r>
              <a:rPr lang="hr-HR" b="1" dirty="0" err="1"/>
              <a:t>sentences</a:t>
            </a:r>
            <a:r>
              <a:rPr lang="hr-HR" b="1" dirty="0"/>
              <a:t> </a:t>
            </a:r>
            <a:r>
              <a:rPr lang="hr-HR" b="1" dirty="0" err="1"/>
              <a:t>in</a:t>
            </a:r>
            <a:r>
              <a:rPr lang="hr-HR" b="1" dirty="0"/>
              <a:t> </a:t>
            </a:r>
            <a:r>
              <a:rPr lang="hr-HR" b="1" dirty="0" err="1"/>
              <a:t>Task</a:t>
            </a:r>
            <a:r>
              <a:rPr lang="hr-HR" b="1" dirty="0"/>
              <a:t> D? </a:t>
            </a:r>
            <a:r>
              <a:rPr lang="hr-HR" b="1" dirty="0" err="1"/>
              <a:t>Write</a:t>
            </a:r>
            <a:r>
              <a:rPr lang="hr-HR" b="1" dirty="0"/>
              <a:t> </a:t>
            </a:r>
            <a:r>
              <a:rPr lang="hr-HR" b="1" dirty="0" err="1"/>
              <a:t>the</a:t>
            </a:r>
            <a:r>
              <a:rPr lang="hr-HR" b="1" dirty="0"/>
              <a:t> </a:t>
            </a:r>
            <a:r>
              <a:rPr lang="hr-HR" b="1" dirty="0" err="1"/>
              <a:t>names</a:t>
            </a:r>
            <a:r>
              <a:rPr lang="hr-HR" b="1" dirty="0"/>
              <a:t>.</a:t>
            </a:r>
          </a:p>
          <a:p>
            <a:pPr marL="0" indent="0">
              <a:buNone/>
            </a:pPr>
            <a:endParaRPr lang="hr-HR" dirty="0"/>
          </a:p>
          <a:p>
            <a:pPr marL="0" indent="0">
              <a:buNone/>
            </a:pPr>
            <a:r>
              <a:rPr lang="hr-HR" b="1" dirty="0" err="1"/>
              <a:t>Listen</a:t>
            </a:r>
            <a:r>
              <a:rPr lang="hr-HR" b="1" dirty="0"/>
              <a:t> </a:t>
            </a:r>
            <a:r>
              <a:rPr lang="hr-HR" b="1" dirty="0" err="1"/>
              <a:t>and</a:t>
            </a:r>
            <a:r>
              <a:rPr lang="hr-HR" b="1" dirty="0"/>
              <a:t> </a:t>
            </a:r>
            <a:r>
              <a:rPr lang="hr-HR" b="1" dirty="0" err="1"/>
              <a:t>check</a:t>
            </a:r>
            <a:r>
              <a:rPr lang="hr-HR" b="1" dirty="0"/>
              <a:t>.</a:t>
            </a:r>
          </a:p>
        </p:txBody>
      </p:sp>
      <p:pic>
        <p:nvPicPr>
          <p:cNvPr id="9" name="Content Placeholder 4">
            <a:extLst>
              <a:ext uri="{FF2B5EF4-FFF2-40B4-BE49-F238E27FC236}">
                <a16:creationId xmlns:a16="http://schemas.microsoft.com/office/drawing/2014/main" id="{9E78BEC5-2FE0-FA93-DF52-5DD1DB061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801" y="1300658"/>
            <a:ext cx="4200674" cy="4256683"/>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48770BC-8F3C-783E-B29A-156DE4EF56FA}"/>
              </a:ext>
            </a:extLst>
          </p:cNvPr>
          <p:cNvSpPr txBox="1"/>
          <p:nvPr/>
        </p:nvSpPr>
        <p:spPr>
          <a:xfrm>
            <a:off x="2943722" y="3766065"/>
            <a:ext cx="1020932" cy="369332"/>
          </a:xfrm>
          <a:prstGeom prst="rect">
            <a:avLst/>
          </a:prstGeom>
          <a:noFill/>
        </p:spPr>
        <p:txBody>
          <a:bodyPr wrap="square" rtlCol="0">
            <a:spAutoFit/>
          </a:bodyPr>
          <a:lstStyle/>
          <a:p>
            <a:r>
              <a:rPr lang="hr-HR" b="1" dirty="0">
                <a:solidFill>
                  <a:srgbClr val="FF0000"/>
                </a:solidFill>
              </a:rPr>
              <a:t>Emma</a:t>
            </a:r>
          </a:p>
        </p:txBody>
      </p:sp>
      <p:sp>
        <p:nvSpPr>
          <p:cNvPr id="12" name="TextBox 11">
            <a:extLst>
              <a:ext uri="{FF2B5EF4-FFF2-40B4-BE49-F238E27FC236}">
                <a16:creationId xmlns:a16="http://schemas.microsoft.com/office/drawing/2014/main" id="{24730526-53CF-EC68-D1B1-8FD1B5B2CEC0}"/>
              </a:ext>
            </a:extLst>
          </p:cNvPr>
          <p:cNvSpPr txBox="1"/>
          <p:nvPr/>
        </p:nvSpPr>
        <p:spPr>
          <a:xfrm>
            <a:off x="3628898" y="3488919"/>
            <a:ext cx="540000" cy="369333"/>
          </a:xfrm>
          <a:prstGeom prst="rect">
            <a:avLst/>
          </a:prstGeom>
          <a:noFill/>
        </p:spPr>
        <p:txBody>
          <a:bodyPr wrap="square" rtlCol="0">
            <a:spAutoFit/>
          </a:bodyPr>
          <a:lstStyle/>
          <a:p>
            <a:r>
              <a:rPr lang="hr-HR" b="1" dirty="0">
                <a:solidFill>
                  <a:srgbClr val="FF0000"/>
                </a:solidFill>
              </a:rPr>
              <a:t>Lee</a:t>
            </a:r>
          </a:p>
        </p:txBody>
      </p:sp>
      <p:sp>
        <p:nvSpPr>
          <p:cNvPr id="14" name="TextBox 13">
            <a:extLst>
              <a:ext uri="{FF2B5EF4-FFF2-40B4-BE49-F238E27FC236}">
                <a16:creationId xmlns:a16="http://schemas.microsoft.com/office/drawing/2014/main" id="{F27D94DF-6A82-77FA-45C9-3D7AF93780EF}"/>
              </a:ext>
            </a:extLst>
          </p:cNvPr>
          <p:cNvSpPr txBox="1"/>
          <p:nvPr/>
        </p:nvSpPr>
        <p:spPr>
          <a:xfrm>
            <a:off x="1951672" y="3193247"/>
            <a:ext cx="1020932" cy="369332"/>
          </a:xfrm>
          <a:prstGeom prst="rect">
            <a:avLst/>
          </a:prstGeom>
          <a:noFill/>
        </p:spPr>
        <p:txBody>
          <a:bodyPr wrap="square" rtlCol="0">
            <a:spAutoFit/>
          </a:bodyPr>
          <a:lstStyle/>
          <a:p>
            <a:r>
              <a:rPr lang="hr-HR" b="1" dirty="0">
                <a:solidFill>
                  <a:srgbClr val="FF0000"/>
                </a:solidFill>
              </a:rPr>
              <a:t>Emma</a:t>
            </a:r>
          </a:p>
        </p:txBody>
      </p:sp>
      <p:sp>
        <p:nvSpPr>
          <p:cNvPr id="15" name="TextBox 14">
            <a:extLst>
              <a:ext uri="{FF2B5EF4-FFF2-40B4-BE49-F238E27FC236}">
                <a16:creationId xmlns:a16="http://schemas.microsoft.com/office/drawing/2014/main" id="{8A03A7D2-0876-ED91-C8DB-04407D8FA114}"/>
              </a:ext>
            </a:extLst>
          </p:cNvPr>
          <p:cNvSpPr txBox="1"/>
          <p:nvPr/>
        </p:nvSpPr>
        <p:spPr>
          <a:xfrm>
            <a:off x="564506" y="4283021"/>
            <a:ext cx="1020932" cy="369332"/>
          </a:xfrm>
          <a:prstGeom prst="rect">
            <a:avLst/>
          </a:prstGeom>
          <a:noFill/>
        </p:spPr>
        <p:txBody>
          <a:bodyPr wrap="square" rtlCol="0">
            <a:spAutoFit/>
          </a:bodyPr>
          <a:lstStyle/>
          <a:p>
            <a:r>
              <a:rPr lang="hr-HR" b="1" dirty="0">
                <a:solidFill>
                  <a:srgbClr val="FF0000"/>
                </a:solidFill>
              </a:rPr>
              <a:t>Emma</a:t>
            </a:r>
          </a:p>
        </p:txBody>
      </p:sp>
      <p:sp>
        <p:nvSpPr>
          <p:cNvPr id="17" name="TextBox 16">
            <a:extLst>
              <a:ext uri="{FF2B5EF4-FFF2-40B4-BE49-F238E27FC236}">
                <a16:creationId xmlns:a16="http://schemas.microsoft.com/office/drawing/2014/main" id="{5D1CC0DE-9B5F-C3F8-21B1-573957C53E2C}"/>
              </a:ext>
            </a:extLst>
          </p:cNvPr>
          <p:cNvSpPr txBox="1"/>
          <p:nvPr/>
        </p:nvSpPr>
        <p:spPr>
          <a:xfrm>
            <a:off x="2316367" y="4799857"/>
            <a:ext cx="627355" cy="369332"/>
          </a:xfrm>
          <a:prstGeom prst="rect">
            <a:avLst/>
          </a:prstGeom>
          <a:noFill/>
        </p:spPr>
        <p:txBody>
          <a:bodyPr wrap="square" rtlCol="0">
            <a:spAutoFit/>
          </a:bodyPr>
          <a:lstStyle/>
          <a:p>
            <a:r>
              <a:rPr lang="hr-HR" b="1" dirty="0">
                <a:solidFill>
                  <a:srgbClr val="FF0000"/>
                </a:solidFill>
              </a:rPr>
              <a:t>Lee</a:t>
            </a:r>
          </a:p>
        </p:txBody>
      </p:sp>
      <p:sp>
        <p:nvSpPr>
          <p:cNvPr id="18" name="TextBox 17">
            <a:extLst>
              <a:ext uri="{FF2B5EF4-FFF2-40B4-BE49-F238E27FC236}">
                <a16:creationId xmlns:a16="http://schemas.microsoft.com/office/drawing/2014/main" id="{DDDAD125-600B-D74C-81FF-184FCD8B6D43}"/>
              </a:ext>
            </a:extLst>
          </p:cNvPr>
          <p:cNvSpPr txBox="1"/>
          <p:nvPr/>
        </p:nvSpPr>
        <p:spPr>
          <a:xfrm>
            <a:off x="3454188" y="5132295"/>
            <a:ext cx="627355" cy="369332"/>
          </a:xfrm>
          <a:prstGeom prst="rect">
            <a:avLst/>
          </a:prstGeom>
          <a:noFill/>
        </p:spPr>
        <p:txBody>
          <a:bodyPr wrap="square" rtlCol="0">
            <a:spAutoFit/>
          </a:bodyPr>
          <a:lstStyle/>
          <a:p>
            <a:r>
              <a:rPr lang="hr-HR" b="1" dirty="0">
                <a:solidFill>
                  <a:srgbClr val="FF0000"/>
                </a:solidFill>
              </a:rPr>
              <a:t>Lee</a:t>
            </a:r>
          </a:p>
        </p:txBody>
      </p:sp>
      <p:pic>
        <p:nvPicPr>
          <p:cNvPr id="8" name="Picture 7">
            <a:extLst>
              <a:ext uri="{FF2B5EF4-FFF2-40B4-BE49-F238E27FC236}">
                <a16:creationId xmlns:a16="http://schemas.microsoft.com/office/drawing/2014/main" id="{D06DF16E-7E44-A27A-7568-F307114F35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97" y="2340232"/>
            <a:ext cx="5205198" cy="2293614"/>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3B513277-3790-3A52-B429-8DD5533443E3}"/>
              </a:ext>
            </a:extLst>
          </p:cNvPr>
          <p:cNvSpPr txBox="1"/>
          <p:nvPr/>
        </p:nvSpPr>
        <p:spPr>
          <a:xfrm>
            <a:off x="5814919" y="2723224"/>
            <a:ext cx="5708342" cy="1411549"/>
          </a:xfrm>
          <a:prstGeom prst="rect">
            <a:avLst/>
          </a:prstGeom>
          <a:noFill/>
        </p:spPr>
        <p:txBody>
          <a:bodyPr wrap="square" rtlCol="0">
            <a:spAutoFit/>
          </a:bodyPr>
          <a:lstStyle/>
          <a:p>
            <a:pPr algn="just"/>
            <a:r>
              <a:rPr lang="hr-HR" sz="2800" b="1" dirty="0"/>
              <a:t>Use </a:t>
            </a:r>
            <a:r>
              <a:rPr lang="hr-HR" sz="2800" b="1" dirty="0" err="1"/>
              <a:t>the</a:t>
            </a:r>
            <a:r>
              <a:rPr lang="hr-HR" sz="2800" b="1" dirty="0"/>
              <a:t> </a:t>
            </a:r>
            <a:r>
              <a:rPr lang="hr-HR" sz="2800" b="1" dirty="0" err="1"/>
              <a:t>blue</a:t>
            </a:r>
            <a:r>
              <a:rPr lang="hr-HR" sz="2800" b="1" dirty="0"/>
              <a:t> </a:t>
            </a:r>
            <a:r>
              <a:rPr lang="hr-HR" sz="2800" b="1" dirty="0" err="1"/>
              <a:t>parts</a:t>
            </a:r>
            <a:r>
              <a:rPr lang="hr-HR" sz="2800" b="1" dirty="0"/>
              <a:t> </a:t>
            </a:r>
            <a:r>
              <a:rPr lang="hr-HR" sz="2800" b="1" dirty="0" err="1"/>
              <a:t>of</a:t>
            </a:r>
            <a:r>
              <a:rPr lang="hr-HR" sz="2800" b="1" dirty="0"/>
              <a:t> </a:t>
            </a:r>
            <a:r>
              <a:rPr lang="hr-HR" sz="2800" b="1" dirty="0" err="1"/>
              <a:t>the</a:t>
            </a:r>
            <a:r>
              <a:rPr lang="hr-HR" sz="2800" b="1" dirty="0"/>
              <a:t> </a:t>
            </a:r>
            <a:r>
              <a:rPr lang="hr-HR" sz="2800" b="1" dirty="0" err="1"/>
              <a:t>sentences</a:t>
            </a:r>
            <a:r>
              <a:rPr lang="hr-HR" sz="2800" b="1" dirty="0"/>
              <a:t> </a:t>
            </a:r>
            <a:r>
              <a:rPr lang="hr-HR" sz="2800" b="1" dirty="0" err="1"/>
              <a:t>in</a:t>
            </a:r>
            <a:r>
              <a:rPr lang="hr-HR" sz="2800" b="1" dirty="0"/>
              <a:t> </a:t>
            </a:r>
            <a:r>
              <a:rPr lang="hr-HR" sz="2800" b="1" dirty="0" err="1"/>
              <a:t>Task</a:t>
            </a:r>
            <a:r>
              <a:rPr lang="hr-HR" sz="2800" b="1" dirty="0"/>
              <a:t> D to </a:t>
            </a:r>
            <a:r>
              <a:rPr lang="hr-HR" sz="2800" b="1" dirty="0" err="1"/>
              <a:t>compare</a:t>
            </a:r>
            <a:r>
              <a:rPr lang="hr-HR" sz="2800" b="1" dirty="0"/>
              <a:t> </a:t>
            </a:r>
            <a:r>
              <a:rPr lang="hr-HR" sz="2800" b="1" dirty="0" err="1"/>
              <a:t>the</a:t>
            </a:r>
            <a:r>
              <a:rPr lang="hr-HR" sz="2800" b="1" dirty="0"/>
              <a:t> </a:t>
            </a:r>
            <a:r>
              <a:rPr lang="hr-HR" sz="2800" b="1" dirty="0" err="1"/>
              <a:t>two</a:t>
            </a:r>
            <a:r>
              <a:rPr lang="hr-HR" sz="2800" b="1" dirty="0"/>
              <a:t> </a:t>
            </a:r>
            <a:r>
              <a:rPr lang="hr-HR" sz="2800" b="1" dirty="0" err="1"/>
              <a:t>things</a:t>
            </a:r>
            <a:r>
              <a:rPr lang="hr-HR" sz="2800" b="1" dirty="0"/>
              <a:t> </a:t>
            </a:r>
            <a:r>
              <a:rPr lang="hr-HR" sz="2800" b="1" dirty="0" err="1"/>
              <a:t>in</a:t>
            </a:r>
            <a:r>
              <a:rPr lang="hr-HR" sz="2800" b="1" dirty="0"/>
              <a:t> </a:t>
            </a:r>
            <a:r>
              <a:rPr lang="hr-HR" sz="2800" b="1" dirty="0" err="1"/>
              <a:t>Task</a:t>
            </a:r>
            <a:r>
              <a:rPr lang="hr-HR" sz="2800" b="1" dirty="0"/>
              <a:t> E.</a:t>
            </a:r>
          </a:p>
        </p:txBody>
      </p:sp>
      <p:sp>
        <p:nvSpPr>
          <p:cNvPr id="19" name="TextBox 18">
            <a:extLst>
              <a:ext uri="{FF2B5EF4-FFF2-40B4-BE49-F238E27FC236}">
                <a16:creationId xmlns:a16="http://schemas.microsoft.com/office/drawing/2014/main" id="{C4305271-E407-A056-1BF6-14741608DDD4}"/>
              </a:ext>
            </a:extLst>
          </p:cNvPr>
          <p:cNvSpPr txBox="1"/>
          <p:nvPr/>
        </p:nvSpPr>
        <p:spPr>
          <a:xfrm>
            <a:off x="5814919" y="4251469"/>
            <a:ext cx="5708342" cy="523220"/>
          </a:xfrm>
          <a:prstGeom prst="rect">
            <a:avLst/>
          </a:prstGeom>
          <a:noFill/>
        </p:spPr>
        <p:txBody>
          <a:bodyPr wrap="square" rtlCol="0">
            <a:spAutoFit/>
          </a:bodyPr>
          <a:lstStyle/>
          <a:p>
            <a:pPr algn="just"/>
            <a:r>
              <a:rPr lang="hr-HR" sz="2800" b="1" dirty="0" err="1"/>
              <a:t>Check</a:t>
            </a:r>
            <a:r>
              <a:rPr lang="hr-HR" sz="2800" b="1" dirty="0"/>
              <a:t>.</a:t>
            </a:r>
          </a:p>
        </p:txBody>
      </p:sp>
      <p:sp>
        <p:nvSpPr>
          <p:cNvPr id="20" name="TextBox 19">
            <a:extLst>
              <a:ext uri="{FF2B5EF4-FFF2-40B4-BE49-F238E27FC236}">
                <a16:creationId xmlns:a16="http://schemas.microsoft.com/office/drawing/2014/main" id="{4BF24794-4166-B0C5-EFE7-D0A732C41172}"/>
              </a:ext>
            </a:extLst>
          </p:cNvPr>
          <p:cNvSpPr txBox="1"/>
          <p:nvPr/>
        </p:nvSpPr>
        <p:spPr>
          <a:xfrm>
            <a:off x="5789059" y="4891385"/>
            <a:ext cx="6336469" cy="1754326"/>
          </a:xfrm>
          <a:prstGeom prst="rect">
            <a:avLst/>
          </a:prstGeom>
          <a:noFill/>
        </p:spPr>
        <p:txBody>
          <a:bodyPr wrap="square" rtlCol="0">
            <a:spAutoFit/>
          </a:bodyPr>
          <a:lstStyle/>
          <a:p>
            <a:pPr algn="just"/>
            <a:r>
              <a:rPr lang="en-US" b="1" dirty="0">
                <a:solidFill>
                  <a:srgbClr val="FF0000"/>
                </a:solidFill>
              </a:rPr>
              <a:t>Possible answers:</a:t>
            </a:r>
          </a:p>
          <a:p>
            <a:r>
              <a:rPr lang="en-US" dirty="0">
                <a:solidFill>
                  <a:srgbClr val="FF0000"/>
                </a:solidFill>
              </a:rPr>
              <a:t>English is more interesting than History. Baby gorillas are cuter than baby crocodiles. Wild animals are more frightening than domestic animals. Mammals are more exciting than reptiles. Horror movies are more frightening than comedies. Basketball is more exciting than table tennis.</a:t>
            </a:r>
          </a:p>
        </p:txBody>
      </p:sp>
    </p:spTree>
    <p:extLst>
      <p:ext uri="{BB962C8B-B14F-4D97-AF65-F5344CB8AC3E}">
        <p14:creationId xmlns:p14="http://schemas.microsoft.com/office/powerpoint/2010/main" val="222499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2463" fill="hold"/>
                                        <p:tgtEl>
                                          <p:spTgt spid="6"/>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fade">
                                      <p:cBhvr>
                                        <p:cTn id="57" dur="500"/>
                                        <p:tgtEl>
                                          <p:spTgt spid="1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fade">
                                      <p:cBhvr>
                                        <p:cTn id="62" dur="500"/>
                                        <p:tgtEl>
                                          <p:spTgt spid="1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ppt_x"/>
                                          </p:val>
                                        </p:tav>
                                        <p:tav tm="100000">
                                          <p:val>
                                            <p:strVal val="#ppt_x"/>
                                          </p:val>
                                        </p:tav>
                                      </p:tavLst>
                                    </p:anim>
                                    <p:anim calcmode="lin" valueType="num">
                                      <p:cBhvr additive="base">
                                        <p:cTn id="8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500" fill="hold"/>
                                        <p:tgtEl>
                                          <p:spTgt spid="20"/>
                                        </p:tgtEl>
                                        <p:attrNameLst>
                                          <p:attrName>ppt_x</p:attrName>
                                        </p:attrNameLst>
                                      </p:cBhvr>
                                      <p:tavLst>
                                        <p:tav tm="0">
                                          <p:val>
                                            <p:strVal val="#ppt_x"/>
                                          </p:val>
                                        </p:tav>
                                        <p:tav tm="100000">
                                          <p:val>
                                            <p:strVal val="#ppt_x"/>
                                          </p:val>
                                        </p:tav>
                                      </p:tavLst>
                                    </p:anim>
                                    <p:anim calcmode="lin" valueType="num">
                                      <p:cBhvr additive="base">
                                        <p:cTn id="8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6"/>
                </p:tgtEl>
              </p:cMediaNode>
            </p:audio>
          </p:childTnLst>
        </p:cTn>
      </p:par>
    </p:tnLst>
    <p:bldLst>
      <p:bldP spid="4" grpId="0"/>
      <p:bldP spid="14" grpId="0"/>
      <p:bldP spid="15" grpId="0"/>
      <p:bldP spid="10"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3FF0248-4843-3DF1-C638-04949D07E3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388746" cy="6879250"/>
          </a:xfrm>
        </p:spPr>
      </p:pic>
      <p:sp>
        <p:nvSpPr>
          <p:cNvPr id="4" name="Content Placeholder 3">
            <a:extLst>
              <a:ext uri="{FF2B5EF4-FFF2-40B4-BE49-F238E27FC236}">
                <a16:creationId xmlns:a16="http://schemas.microsoft.com/office/drawing/2014/main" id="{CF0B5B75-0B96-2A3B-C0F3-B885F2C0CFB5}"/>
              </a:ext>
            </a:extLst>
          </p:cNvPr>
          <p:cNvSpPr>
            <a:spLocks noGrp="1"/>
          </p:cNvSpPr>
          <p:nvPr>
            <p:ph sz="half" idx="2"/>
          </p:nvPr>
        </p:nvSpPr>
        <p:spPr>
          <a:xfrm>
            <a:off x="5557421" y="263154"/>
            <a:ext cx="6454065" cy="2338003"/>
          </a:xfrm>
        </p:spPr>
        <p:txBody>
          <a:bodyPr>
            <a:normAutofit/>
          </a:bodyPr>
          <a:lstStyle/>
          <a:p>
            <a:pPr marL="0" indent="0">
              <a:buNone/>
            </a:pPr>
            <a:r>
              <a:rPr lang="hr-HR" sz="2400" b="1" dirty="0"/>
              <a:t>Do </a:t>
            </a:r>
            <a:r>
              <a:rPr lang="hr-HR" sz="2400" b="1" dirty="0" err="1"/>
              <a:t>you</a:t>
            </a:r>
            <a:r>
              <a:rPr lang="hr-HR" sz="2400" b="1" dirty="0"/>
              <a:t> </a:t>
            </a:r>
            <a:r>
              <a:rPr lang="hr-HR" sz="2400" b="1" dirty="0" err="1"/>
              <a:t>know</a:t>
            </a:r>
            <a:r>
              <a:rPr lang="hr-HR" sz="2400" b="1" dirty="0"/>
              <a:t> </a:t>
            </a:r>
            <a:r>
              <a:rPr lang="hr-HR" sz="2400" b="1" dirty="0" err="1"/>
              <a:t>any</a:t>
            </a:r>
            <a:r>
              <a:rPr lang="hr-HR" sz="2400" b="1" dirty="0"/>
              <a:t> </a:t>
            </a:r>
            <a:r>
              <a:rPr lang="hr-HR" sz="2400" b="1" dirty="0" err="1"/>
              <a:t>facts</a:t>
            </a:r>
            <a:r>
              <a:rPr lang="hr-HR" sz="2400" b="1" dirty="0"/>
              <a:t> </a:t>
            </a:r>
            <a:r>
              <a:rPr lang="hr-HR" sz="2400" b="1" dirty="0" err="1"/>
              <a:t>about</a:t>
            </a:r>
            <a:r>
              <a:rPr lang="hr-HR" sz="2400" b="1" dirty="0"/>
              <a:t> </a:t>
            </a:r>
            <a:r>
              <a:rPr lang="hr-HR" sz="2400" b="1" dirty="0" err="1"/>
              <a:t>sharks</a:t>
            </a:r>
            <a:r>
              <a:rPr lang="hr-HR" sz="2400" b="1" dirty="0"/>
              <a:t> </a:t>
            </a:r>
            <a:r>
              <a:rPr lang="hr-HR" sz="2400" b="1" dirty="0" err="1"/>
              <a:t>or</a:t>
            </a:r>
            <a:r>
              <a:rPr lang="hr-HR" sz="2400" b="1" dirty="0"/>
              <a:t> </a:t>
            </a:r>
            <a:r>
              <a:rPr lang="hr-HR" sz="2400" b="1" dirty="0" err="1"/>
              <a:t>dolphins</a:t>
            </a:r>
            <a:r>
              <a:rPr lang="hr-HR" sz="2400" b="1" dirty="0"/>
              <a:t>? </a:t>
            </a:r>
          </a:p>
          <a:p>
            <a:pPr marL="0" indent="0">
              <a:buNone/>
            </a:pPr>
            <a:endParaRPr lang="hr-HR" sz="1100" b="1" dirty="0"/>
          </a:p>
          <a:p>
            <a:pPr marL="0" indent="0">
              <a:buNone/>
            </a:pPr>
            <a:r>
              <a:rPr lang="hr-HR" sz="2400" b="1" dirty="0" err="1"/>
              <a:t>What</a:t>
            </a:r>
            <a:r>
              <a:rPr lang="hr-HR" sz="2400" b="1" dirty="0"/>
              <a:t> do </a:t>
            </a:r>
            <a:r>
              <a:rPr lang="hr-HR" sz="2400" b="1" dirty="0" err="1"/>
              <a:t>you</a:t>
            </a:r>
            <a:r>
              <a:rPr lang="hr-HR" sz="2400" b="1" dirty="0"/>
              <a:t> </a:t>
            </a:r>
            <a:r>
              <a:rPr lang="hr-HR" sz="2400" b="1" dirty="0" err="1"/>
              <a:t>think</a:t>
            </a:r>
            <a:r>
              <a:rPr lang="hr-HR" sz="2400" b="1" dirty="0"/>
              <a:t> </a:t>
            </a:r>
            <a:r>
              <a:rPr lang="hr-HR" sz="2400" b="1" dirty="0" err="1"/>
              <a:t>about</a:t>
            </a:r>
            <a:r>
              <a:rPr lang="hr-HR" sz="2400" b="1" dirty="0"/>
              <a:t> </a:t>
            </a:r>
            <a:r>
              <a:rPr lang="hr-HR" sz="2400" b="1" dirty="0" err="1"/>
              <a:t>sentences</a:t>
            </a:r>
            <a:r>
              <a:rPr lang="hr-HR" sz="2400" b="1" dirty="0"/>
              <a:t> </a:t>
            </a:r>
            <a:r>
              <a:rPr lang="hr-HR" sz="2400" b="1" dirty="0" err="1"/>
              <a:t>in</a:t>
            </a:r>
            <a:r>
              <a:rPr lang="hr-HR" sz="2400" b="1" dirty="0"/>
              <a:t> </a:t>
            </a:r>
            <a:r>
              <a:rPr lang="hr-HR" sz="2400" b="1" dirty="0" err="1"/>
              <a:t>Task</a:t>
            </a:r>
            <a:r>
              <a:rPr lang="hr-HR" sz="2400" b="1" dirty="0"/>
              <a:t> F? Are </a:t>
            </a:r>
            <a:r>
              <a:rPr lang="hr-HR" sz="2400" b="1" dirty="0" err="1"/>
              <a:t>the</a:t>
            </a:r>
            <a:r>
              <a:rPr lang="hr-HR" sz="2400" b="1" dirty="0"/>
              <a:t> </a:t>
            </a:r>
            <a:r>
              <a:rPr lang="hr-HR" sz="2400" b="1" dirty="0" err="1"/>
              <a:t>sentences</a:t>
            </a:r>
            <a:r>
              <a:rPr lang="hr-HR" sz="2400" b="1" dirty="0"/>
              <a:t> </a:t>
            </a:r>
            <a:r>
              <a:rPr lang="hr-HR" sz="2400" b="1" dirty="0" err="1"/>
              <a:t>true</a:t>
            </a:r>
            <a:r>
              <a:rPr lang="hr-HR" sz="2400" b="1" dirty="0"/>
              <a:t> </a:t>
            </a:r>
            <a:r>
              <a:rPr lang="hr-HR" sz="2400" b="1" dirty="0" err="1"/>
              <a:t>or</a:t>
            </a:r>
            <a:r>
              <a:rPr lang="hr-HR" sz="2400" b="1" dirty="0"/>
              <a:t> </a:t>
            </a:r>
            <a:r>
              <a:rPr lang="hr-HR" sz="2400" b="1" dirty="0" err="1"/>
              <a:t>false</a:t>
            </a:r>
            <a:r>
              <a:rPr lang="hr-HR" sz="2400" b="1" dirty="0"/>
              <a:t>? </a:t>
            </a:r>
            <a:r>
              <a:rPr lang="hr-HR" sz="2400" b="1" dirty="0" err="1"/>
              <a:t>Why</a:t>
            </a:r>
            <a:r>
              <a:rPr lang="hr-HR" sz="2400" b="1" dirty="0"/>
              <a:t>. </a:t>
            </a:r>
          </a:p>
        </p:txBody>
      </p:sp>
      <p:pic>
        <p:nvPicPr>
          <p:cNvPr id="8" name="Picture 7">
            <a:extLst>
              <a:ext uri="{FF2B5EF4-FFF2-40B4-BE49-F238E27FC236}">
                <a16:creationId xmlns:a16="http://schemas.microsoft.com/office/drawing/2014/main" id="{FAF8EB34-87D2-4CB6-970A-9FFF6853E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67" y="1721473"/>
            <a:ext cx="4391892" cy="3551862"/>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3">
            <a:extLst>
              <a:ext uri="{FF2B5EF4-FFF2-40B4-BE49-F238E27FC236}">
                <a16:creationId xmlns:a16="http://schemas.microsoft.com/office/drawing/2014/main" id="{B72C17E0-F328-B95D-D346-7494808D22AC}"/>
              </a:ext>
            </a:extLst>
          </p:cNvPr>
          <p:cNvSpPr txBox="1">
            <a:spLocks/>
          </p:cNvSpPr>
          <p:nvPr/>
        </p:nvSpPr>
        <p:spPr>
          <a:xfrm>
            <a:off x="5631263" y="1908142"/>
            <a:ext cx="5898104" cy="4686704"/>
          </a:xfrm>
          <a:prstGeom prst="rect">
            <a:avLst/>
          </a:prstGeom>
          <a:solidFill>
            <a:schemeClr val="tx2">
              <a:lumMod val="20000"/>
              <a:lumOff val="8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4400" b="1" dirty="0">
                <a:solidFill>
                  <a:schemeClr val="accent2"/>
                </a:solidFill>
              </a:rPr>
              <a:t>LANGUAGE FOCUS</a:t>
            </a:r>
            <a:endParaRPr lang="hr-HR" sz="4400" b="1" dirty="0"/>
          </a:p>
          <a:p>
            <a:pPr marL="0" indent="0">
              <a:buFont typeface="Arial" panose="020B0604020202020204" pitchFamily="34" charset="0"/>
              <a:buNone/>
            </a:pPr>
            <a:r>
              <a:rPr lang="hr-HR" sz="2900" b="1" dirty="0" err="1"/>
              <a:t>Adjectives</a:t>
            </a:r>
            <a:r>
              <a:rPr lang="hr-HR" sz="2900" dirty="0"/>
              <a:t> are </a:t>
            </a:r>
            <a:r>
              <a:rPr lang="hr-HR" sz="2900" dirty="0" err="1"/>
              <a:t>words</a:t>
            </a:r>
            <a:r>
              <a:rPr lang="hr-HR" sz="2900" dirty="0"/>
              <a:t> </a:t>
            </a:r>
            <a:r>
              <a:rPr lang="hr-HR" sz="2900" dirty="0" err="1"/>
              <a:t>which</a:t>
            </a:r>
            <a:r>
              <a:rPr lang="hr-HR" sz="2900" dirty="0"/>
              <a:t> </a:t>
            </a:r>
            <a:r>
              <a:rPr lang="hr-HR" sz="2900" dirty="0" err="1"/>
              <a:t>tell</a:t>
            </a:r>
            <a:r>
              <a:rPr lang="hr-HR" sz="2900" dirty="0"/>
              <a:t> </a:t>
            </a:r>
            <a:r>
              <a:rPr lang="hr-HR" sz="2900" dirty="0" err="1"/>
              <a:t>us</a:t>
            </a:r>
            <a:r>
              <a:rPr lang="hr-HR" sz="2900" dirty="0"/>
              <a:t> more </a:t>
            </a:r>
            <a:r>
              <a:rPr lang="hr-HR" sz="2900" dirty="0" err="1"/>
              <a:t>about</a:t>
            </a:r>
            <a:r>
              <a:rPr lang="hr-HR" sz="2900" dirty="0"/>
              <a:t> </a:t>
            </a:r>
            <a:r>
              <a:rPr lang="hr-HR" sz="2900" dirty="0" err="1"/>
              <a:t>nouns</a:t>
            </a:r>
            <a:r>
              <a:rPr lang="hr-HR" sz="2900" dirty="0"/>
              <a:t>.</a:t>
            </a:r>
          </a:p>
          <a:p>
            <a:pPr marL="0" indent="0">
              <a:buFont typeface="Arial" panose="020B0604020202020204" pitchFamily="34" charset="0"/>
              <a:buNone/>
            </a:pPr>
            <a:r>
              <a:rPr lang="hr-HR" sz="2900" dirty="0">
                <a:solidFill>
                  <a:schemeClr val="accent1"/>
                </a:solidFill>
              </a:rPr>
              <a:t>Pridjevi su riječi koje pobliže opisuju imenice.</a:t>
            </a:r>
          </a:p>
          <a:p>
            <a:pPr marL="0" indent="0">
              <a:buNone/>
            </a:pPr>
            <a:r>
              <a:rPr lang="hr-HR" sz="2900" dirty="0" err="1"/>
              <a:t>We</a:t>
            </a:r>
            <a:r>
              <a:rPr lang="hr-HR" sz="2900" dirty="0"/>
              <a:t> use </a:t>
            </a:r>
            <a:r>
              <a:rPr lang="hr-HR" sz="2900" b="1" dirty="0" err="1"/>
              <a:t>the</a:t>
            </a:r>
            <a:r>
              <a:rPr lang="hr-HR" sz="2900" dirty="0"/>
              <a:t> </a:t>
            </a:r>
            <a:r>
              <a:rPr lang="hr-HR" sz="2900" b="1" dirty="0" err="1"/>
              <a:t>comparative</a:t>
            </a:r>
            <a:r>
              <a:rPr lang="hr-HR" sz="2900" b="1" dirty="0"/>
              <a:t> </a:t>
            </a:r>
            <a:r>
              <a:rPr lang="hr-HR" sz="2900" b="1" dirty="0" err="1"/>
              <a:t>form</a:t>
            </a:r>
            <a:r>
              <a:rPr lang="hr-HR" sz="2900" b="1" dirty="0"/>
              <a:t> </a:t>
            </a:r>
            <a:r>
              <a:rPr lang="hr-HR" sz="2900" dirty="0"/>
              <a:t>to talk </a:t>
            </a:r>
            <a:r>
              <a:rPr lang="hr-HR" sz="2900" dirty="0" err="1"/>
              <a:t>about</a:t>
            </a:r>
            <a:r>
              <a:rPr lang="hr-HR" sz="2900" dirty="0"/>
              <a:t> </a:t>
            </a:r>
            <a:r>
              <a:rPr lang="hr-HR" sz="2900" dirty="0" err="1"/>
              <a:t>the</a:t>
            </a:r>
            <a:r>
              <a:rPr lang="hr-HR" sz="2900" dirty="0"/>
              <a:t> </a:t>
            </a:r>
            <a:r>
              <a:rPr lang="hr-HR" sz="2900" dirty="0" err="1"/>
              <a:t>difference</a:t>
            </a:r>
            <a:r>
              <a:rPr lang="hr-HR" sz="2900" dirty="0"/>
              <a:t> </a:t>
            </a:r>
            <a:r>
              <a:rPr lang="hr-HR" sz="2900" dirty="0" err="1"/>
              <a:t>between</a:t>
            </a:r>
            <a:r>
              <a:rPr lang="hr-HR" sz="2900" dirty="0"/>
              <a:t> </a:t>
            </a:r>
            <a:r>
              <a:rPr lang="hr-HR" sz="2900" dirty="0">
                <a:solidFill>
                  <a:srgbClr val="FF0000"/>
                </a:solidFill>
              </a:rPr>
              <a:t>TWO</a:t>
            </a:r>
            <a:r>
              <a:rPr lang="hr-HR" sz="2900" dirty="0"/>
              <a:t> </a:t>
            </a:r>
            <a:r>
              <a:rPr lang="hr-HR" sz="2900" dirty="0" err="1"/>
              <a:t>people</a:t>
            </a:r>
            <a:r>
              <a:rPr lang="hr-HR" sz="2900" dirty="0"/>
              <a:t>, </a:t>
            </a:r>
            <a:r>
              <a:rPr lang="hr-HR" sz="2900" dirty="0" err="1"/>
              <a:t>animals</a:t>
            </a:r>
            <a:r>
              <a:rPr lang="hr-HR" sz="2900" dirty="0"/>
              <a:t>, </a:t>
            </a:r>
            <a:r>
              <a:rPr lang="hr-HR" sz="2900" dirty="0" err="1"/>
              <a:t>or</a:t>
            </a:r>
            <a:r>
              <a:rPr lang="hr-HR" sz="2900" dirty="0"/>
              <a:t> </a:t>
            </a:r>
            <a:r>
              <a:rPr lang="hr-HR" sz="2900" dirty="0" err="1"/>
              <a:t>things</a:t>
            </a:r>
            <a:r>
              <a:rPr lang="hr-HR" sz="2900" dirty="0"/>
              <a:t>.</a:t>
            </a:r>
          </a:p>
          <a:p>
            <a:pPr marL="0" indent="0">
              <a:buNone/>
            </a:pPr>
            <a:r>
              <a:rPr lang="hr-HR" sz="2900" dirty="0">
                <a:solidFill>
                  <a:schemeClr val="accent1"/>
                </a:solidFill>
              </a:rPr>
              <a:t>Komparativ koristimo kada želimo usporediti DVIJE osobe, životinje ili stvari.</a:t>
            </a:r>
          </a:p>
          <a:p>
            <a:pPr marL="0" indent="0">
              <a:buNone/>
            </a:pPr>
            <a:r>
              <a:rPr lang="hr-HR" sz="2900" dirty="0" err="1"/>
              <a:t>We</a:t>
            </a:r>
            <a:r>
              <a:rPr lang="hr-HR" sz="2900" dirty="0"/>
              <a:t> </a:t>
            </a:r>
            <a:r>
              <a:rPr lang="hr-HR" sz="2900" dirty="0" err="1"/>
              <a:t>form</a:t>
            </a:r>
            <a:r>
              <a:rPr lang="hr-HR" sz="2900" dirty="0"/>
              <a:t> </a:t>
            </a:r>
            <a:r>
              <a:rPr lang="hr-HR" sz="2900" dirty="0" err="1"/>
              <a:t>comparative</a:t>
            </a:r>
            <a:r>
              <a:rPr lang="hr-HR" sz="2900" dirty="0"/>
              <a:t> </a:t>
            </a:r>
            <a:r>
              <a:rPr lang="hr-HR" sz="2900" dirty="0" err="1"/>
              <a:t>by</a:t>
            </a:r>
            <a:r>
              <a:rPr lang="hr-HR" sz="2900" dirty="0"/>
              <a:t> </a:t>
            </a:r>
            <a:r>
              <a:rPr lang="hr-HR" sz="2900" b="1" dirty="0" err="1"/>
              <a:t>adding</a:t>
            </a:r>
            <a:r>
              <a:rPr lang="hr-HR" sz="2900" b="1" dirty="0">
                <a:solidFill>
                  <a:srgbClr val="FF0000"/>
                </a:solidFill>
              </a:rPr>
              <a:t> –</a:t>
            </a:r>
            <a:r>
              <a:rPr lang="hr-HR" sz="2900" b="1" dirty="0" err="1">
                <a:solidFill>
                  <a:srgbClr val="FF0000"/>
                </a:solidFill>
              </a:rPr>
              <a:t>er</a:t>
            </a:r>
            <a:r>
              <a:rPr lang="hr-HR" sz="2900" dirty="0"/>
              <a:t> at </a:t>
            </a:r>
            <a:r>
              <a:rPr lang="hr-HR" sz="2900" dirty="0" err="1"/>
              <a:t>the</a:t>
            </a:r>
            <a:r>
              <a:rPr lang="hr-HR" sz="2900" dirty="0"/>
              <a:t> </a:t>
            </a:r>
            <a:r>
              <a:rPr lang="hr-HR" sz="2900" dirty="0" err="1"/>
              <a:t>end</a:t>
            </a:r>
            <a:r>
              <a:rPr lang="hr-HR" sz="2900" dirty="0"/>
              <a:t> </a:t>
            </a:r>
            <a:r>
              <a:rPr lang="hr-HR" sz="2900" dirty="0" err="1"/>
              <a:t>of</a:t>
            </a:r>
            <a:r>
              <a:rPr lang="hr-HR" sz="2900" dirty="0"/>
              <a:t> </a:t>
            </a:r>
            <a:r>
              <a:rPr lang="hr-HR" sz="2900" dirty="0" err="1"/>
              <a:t>an</a:t>
            </a:r>
            <a:r>
              <a:rPr lang="hr-HR" sz="2900" dirty="0"/>
              <a:t> </a:t>
            </a:r>
            <a:r>
              <a:rPr lang="hr-HR" sz="2900" dirty="0" err="1"/>
              <a:t>adjective</a:t>
            </a:r>
            <a:r>
              <a:rPr lang="hr-HR" sz="2900" dirty="0"/>
              <a:t>.</a:t>
            </a:r>
          </a:p>
          <a:p>
            <a:pPr marL="0" indent="0">
              <a:buNone/>
            </a:pPr>
            <a:r>
              <a:rPr lang="hr-HR" sz="2900" dirty="0">
                <a:solidFill>
                  <a:schemeClr val="accent1"/>
                </a:solidFill>
              </a:rPr>
              <a:t>Komparativ tvorimo tako što ćemo dodati nastavak </a:t>
            </a:r>
            <a:r>
              <a:rPr lang="hr-HR" sz="2900" dirty="0">
                <a:solidFill>
                  <a:srgbClr val="C00000"/>
                </a:solidFill>
              </a:rPr>
              <a:t>–</a:t>
            </a:r>
            <a:r>
              <a:rPr lang="hr-HR" sz="2900" dirty="0" err="1">
                <a:solidFill>
                  <a:srgbClr val="C00000"/>
                </a:solidFill>
              </a:rPr>
              <a:t>er</a:t>
            </a:r>
            <a:r>
              <a:rPr lang="hr-HR" sz="2900" dirty="0">
                <a:solidFill>
                  <a:srgbClr val="C00000"/>
                </a:solidFill>
              </a:rPr>
              <a:t> </a:t>
            </a:r>
            <a:r>
              <a:rPr lang="hr-HR" sz="2900" dirty="0">
                <a:solidFill>
                  <a:schemeClr val="accent1"/>
                </a:solidFill>
              </a:rPr>
              <a:t>na kraj pridjeva.</a:t>
            </a:r>
          </a:p>
          <a:p>
            <a:pPr marL="0" indent="0">
              <a:buNone/>
            </a:pPr>
            <a:r>
              <a:rPr lang="hr-HR" sz="4400" dirty="0">
                <a:solidFill>
                  <a:schemeClr val="accent1"/>
                </a:solidFill>
              </a:rPr>
              <a:t>      </a:t>
            </a:r>
          </a:p>
          <a:p>
            <a:pPr marL="0" indent="0">
              <a:buNone/>
            </a:pPr>
            <a:r>
              <a:rPr lang="hr-HR" sz="4400" dirty="0">
                <a:solidFill>
                  <a:schemeClr val="accent1"/>
                </a:solidFill>
              </a:rPr>
              <a:t>       </a:t>
            </a:r>
            <a:r>
              <a:rPr lang="hr-HR" sz="4400" dirty="0"/>
              <a:t>A </a:t>
            </a:r>
            <a:r>
              <a:rPr lang="hr-HR" sz="4400" dirty="0" err="1"/>
              <a:t>horse</a:t>
            </a:r>
            <a:r>
              <a:rPr lang="hr-HR" sz="4400" dirty="0"/>
              <a:t> </a:t>
            </a:r>
            <a:r>
              <a:rPr lang="hr-HR" sz="4400" dirty="0" err="1"/>
              <a:t>is</a:t>
            </a:r>
            <a:r>
              <a:rPr lang="hr-HR" sz="4400" dirty="0"/>
              <a:t> </a:t>
            </a:r>
            <a:r>
              <a:rPr lang="hr-HR" sz="4400" dirty="0" err="1"/>
              <a:t>fast</a:t>
            </a:r>
            <a:r>
              <a:rPr lang="hr-HR" sz="4400" b="1" dirty="0" err="1">
                <a:solidFill>
                  <a:srgbClr val="FF0000"/>
                </a:solidFill>
              </a:rPr>
              <a:t>er</a:t>
            </a:r>
            <a:r>
              <a:rPr lang="hr-HR" sz="4400" dirty="0">
                <a:solidFill>
                  <a:schemeClr val="accent1"/>
                </a:solidFill>
              </a:rPr>
              <a:t> </a:t>
            </a:r>
            <a:r>
              <a:rPr lang="hr-HR" sz="4400" dirty="0" err="1"/>
              <a:t>than</a:t>
            </a:r>
            <a:r>
              <a:rPr lang="hr-HR" sz="4400" dirty="0">
                <a:solidFill>
                  <a:schemeClr val="accent1"/>
                </a:solidFill>
              </a:rPr>
              <a:t> </a:t>
            </a:r>
            <a:r>
              <a:rPr lang="hr-HR" sz="4400" dirty="0"/>
              <a:t>a </a:t>
            </a:r>
            <a:r>
              <a:rPr lang="hr-HR" sz="4400" dirty="0" err="1"/>
              <a:t>sheep</a:t>
            </a:r>
            <a:r>
              <a:rPr lang="hr-HR" sz="4400" dirty="0">
                <a:solidFill>
                  <a:schemeClr val="accent1"/>
                </a:solidFill>
              </a:rPr>
              <a:t>.</a:t>
            </a:r>
          </a:p>
          <a:p>
            <a:pPr marL="0" indent="0">
              <a:buNone/>
            </a:pPr>
            <a:endParaRPr lang="hr-HR" sz="4400" dirty="0">
              <a:solidFill>
                <a:schemeClr val="accent1"/>
              </a:solidFill>
            </a:endParaRPr>
          </a:p>
          <a:p>
            <a:pPr marL="0" indent="0">
              <a:buNone/>
            </a:pPr>
            <a:endParaRPr lang="hr-HR" dirty="0"/>
          </a:p>
          <a:p>
            <a:pPr marL="0" indent="0">
              <a:buFont typeface="Arial" panose="020B0604020202020204" pitchFamily="34" charset="0"/>
              <a:buNone/>
            </a:pPr>
            <a:endParaRPr lang="hr-HR" b="1" dirty="0">
              <a:solidFill>
                <a:schemeClr val="accent1"/>
              </a:solidFill>
            </a:endParaRPr>
          </a:p>
        </p:txBody>
      </p:sp>
      <p:pic>
        <p:nvPicPr>
          <p:cNvPr id="11" name="Picture 10">
            <a:extLst>
              <a:ext uri="{FF2B5EF4-FFF2-40B4-BE49-F238E27FC236}">
                <a16:creationId xmlns:a16="http://schemas.microsoft.com/office/drawing/2014/main" id="{B123AD29-0F2F-3B48-021E-B6AC12B76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4267"/>
            <a:ext cx="5462588" cy="4056866"/>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02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3FF0248-4843-3DF1-C638-04949D07E3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388746" cy="6879250"/>
          </a:xfrm>
        </p:spPr>
      </p:pic>
      <p:sp>
        <p:nvSpPr>
          <p:cNvPr id="9" name="Content Placeholder 3">
            <a:extLst>
              <a:ext uri="{FF2B5EF4-FFF2-40B4-BE49-F238E27FC236}">
                <a16:creationId xmlns:a16="http://schemas.microsoft.com/office/drawing/2014/main" id="{B72C17E0-F328-B95D-D346-7494808D22AC}"/>
              </a:ext>
            </a:extLst>
          </p:cNvPr>
          <p:cNvSpPr txBox="1">
            <a:spLocks/>
          </p:cNvSpPr>
          <p:nvPr/>
        </p:nvSpPr>
        <p:spPr>
          <a:xfrm>
            <a:off x="5840452" y="397408"/>
            <a:ext cx="6045691" cy="5810445"/>
          </a:xfrm>
          <a:prstGeom prst="rect">
            <a:avLst/>
          </a:prstGeom>
          <a:solidFill>
            <a:schemeClr val="tx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hr-HR" b="1" dirty="0">
                <a:solidFill>
                  <a:schemeClr val="accent2"/>
                </a:solidFill>
              </a:rPr>
              <a:t>LANGUAGE FOCUS</a:t>
            </a:r>
            <a:endParaRPr lang="hr-HR" b="1" dirty="0"/>
          </a:p>
          <a:p>
            <a:pPr marL="0" indent="0" algn="just">
              <a:buFont typeface="Arial" panose="020B0604020202020204" pitchFamily="34" charset="0"/>
              <a:buNone/>
            </a:pPr>
            <a:r>
              <a:rPr lang="hr-HR" sz="2000" dirty="0" err="1"/>
              <a:t>We</a:t>
            </a:r>
            <a:r>
              <a:rPr lang="hr-HR" sz="2000" dirty="0"/>
              <a:t> use </a:t>
            </a:r>
            <a:r>
              <a:rPr lang="hr-HR" sz="2000" dirty="0" err="1"/>
              <a:t>the</a:t>
            </a:r>
            <a:r>
              <a:rPr lang="hr-HR" sz="2000" dirty="0"/>
              <a:t> </a:t>
            </a:r>
            <a:r>
              <a:rPr lang="hr-HR" sz="2000" b="1" dirty="0"/>
              <a:t>superlative</a:t>
            </a:r>
            <a:r>
              <a:rPr lang="hr-HR" sz="2000" dirty="0"/>
              <a:t> </a:t>
            </a:r>
            <a:r>
              <a:rPr lang="hr-HR" sz="2000" b="1" dirty="0" err="1"/>
              <a:t>form</a:t>
            </a:r>
            <a:r>
              <a:rPr lang="hr-HR" sz="2000" dirty="0"/>
              <a:t> to show how </a:t>
            </a:r>
            <a:r>
              <a:rPr lang="hr-HR" sz="2000" dirty="0">
                <a:solidFill>
                  <a:srgbClr val="FF0000"/>
                </a:solidFill>
              </a:rPr>
              <a:t>one</a:t>
            </a:r>
            <a:r>
              <a:rPr lang="hr-HR" sz="2000" dirty="0"/>
              <a:t> </a:t>
            </a:r>
            <a:r>
              <a:rPr lang="hr-HR" sz="2000" dirty="0" err="1"/>
              <a:t>person</a:t>
            </a:r>
            <a:r>
              <a:rPr lang="hr-HR" sz="2000" dirty="0"/>
              <a:t>, </a:t>
            </a:r>
            <a:r>
              <a:rPr lang="hr-HR" sz="2000" dirty="0" err="1"/>
              <a:t>animal</a:t>
            </a:r>
            <a:r>
              <a:rPr lang="hr-HR" sz="2000" dirty="0"/>
              <a:t>, </a:t>
            </a:r>
            <a:r>
              <a:rPr lang="hr-HR" sz="2000" dirty="0" err="1"/>
              <a:t>or</a:t>
            </a:r>
            <a:r>
              <a:rPr lang="hr-HR" sz="2000" dirty="0"/>
              <a:t> </a:t>
            </a:r>
            <a:r>
              <a:rPr lang="hr-HR" sz="2000" dirty="0" err="1"/>
              <a:t>thing</a:t>
            </a:r>
            <a:r>
              <a:rPr lang="hr-HR" sz="2000" dirty="0"/>
              <a:t> </a:t>
            </a:r>
            <a:r>
              <a:rPr lang="hr-HR" sz="2000" dirty="0" err="1"/>
              <a:t>is</a:t>
            </a:r>
            <a:r>
              <a:rPr lang="hr-HR" sz="2000" dirty="0"/>
              <a:t> </a:t>
            </a:r>
            <a:r>
              <a:rPr lang="hr-HR" sz="2000" dirty="0" err="1"/>
              <a:t>different</a:t>
            </a:r>
            <a:r>
              <a:rPr lang="hr-HR" sz="2000" dirty="0"/>
              <a:t> </a:t>
            </a:r>
            <a:r>
              <a:rPr lang="hr-HR" sz="2000" dirty="0" err="1"/>
              <a:t>from</a:t>
            </a:r>
            <a:r>
              <a:rPr lang="hr-HR" sz="2000" dirty="0"/>
              <a:t> </a:t>
            </a:r>
            <a:r>
              <a:rPr lang="hr-HR" sz="2000" dirty="0" err="1">
                <a:solidFill>
                  <a:srgbClr val="FF0000"/>
                </a:solidFill>
              </a:rPr>
              <a:t>all</a:t>
            </a:r>
            <a:r>
              <a:rPr lang="hr-HR" sz="2000" dirty="0">
                <a:solidFill>
                  <a:srgbClr val="FF0000"/>
                </a:solidFill>
              </a:rPr>
              <a:t> </a:t>
            </a:r>
            <a:r>
              <a:rPr lang="hr-HR" sz="2000" dirty="0" err="1">
                <a:solidFill>
                  <a:srgbClr val="FF0000"/>
                </a:solidFill>
              </a:rPr>
              <a:t>the</a:t>
            </a:r>
            <a:r>
              <a:rPr lang="hr-HR" sz="2000" dirty="0">
                <a:solidFill>
                  <a:srgbClr val="FF0000"/>
                </a:solidFill>
              </a:rPr>
              <a:t> </a:t>
            </a:r>
            <a:r>
              <a:rPr lang="hr-HR" sz="2000" dirty="0" err="1">
                <a:solidFill>
                  <a:srgbClr val="FF0000"/>
                </a:solidFill>
              </a:rPr>
              <a:t>others</a:t>
            </a:r>
            <a:r>
              <a:rPr lang="hr-HR" sz="2000" dirty="0"/>
              <a:t>.</a:t>
            </a:r>
          </a:p>
          <a:p>
            <a:pPr marL="0" indent="0">
              <a:buFont typeface="Arial" panose="020B0604020202020204" pitchFamily="34" charset="0"/>
              <a:buNone/>
            </a:pPr>
            <a:r>
              <a:rPr lang="hr-HR" sz="2000">
                <a:solidFill>
                  <a:schemeClr val="accent1"/>
                </a:solidFill>
              </a:rPr>
              <a:t>Superlativ </a:t>
            </a:r>
            <a:r>
              <a:rPr lang="hr-HR" sz="2000" dirty="0">
                <a:solidFill>
                  <a:schemeClr val="accent1"/>
                </a:solidFill>
              </a:rPr>
              <a:t>koristimo kada želimo istaknuti posebnost (usporediti) jedne osobe, životinje ili stvari u odnosu na cijelu skupinu.</a:t>
            </a:r>
          </a:p>
          <a:p>
            <a:pPr marL="0" indent="0">
              <a:buFont typeface="Arial" panose="020B0604020202020204" pitchFamily="34" charset="0"/>
              <a:buNone/>
            </a:pPr>
            <a:endParaRPr lang="hr-HR" sz="2000" dirty="0">
              <a:solidFill>
                <a:schemeClr val="accent1"/>
              </a:solidFill>
            </a:endParaRPr>
          </a:p>
          <a:p>
            <a:pPr marL="0" indent="0">
              <a:buNone/>
            </a:pPr>
            <a:r>
              <a:rPr lang="hr-HR" sz="2000" dirty="0" err="1"/>
              <a:t>We</a:t>
            </a:r>
            <a:r>
              <a:rPr lang="hr-HR" sz="2000" dirty="0"/>
              <a:t> </a:t>
            </a:r>
            <a:r>
              <a:rPr lang="hr-HR" sz="2000" dirty="0" err="1"/>
              <a:t>form</a:t>
            </a:r>
            <a:r>
              <a:rPr lang="hr-HR" sz="2000" dirty="0"/>
              <a:t> superlative </a:t>
            </a:r>
            <a:r>
              <a:rPr lang="hr-HR" sz="2000" dirty="0" err="1"/>
              <a:t>by</a:t>
            </a:r>
            <a:r>
              <a:rPr lang="hr-HR" sz="2000" dirty="0"/>
              <a:t> </a:t>
            </a:r>
            <a:r>
              <a:rPr lang="hr-HR" sz="2000" dirty="0" err="1"/>
              <a:t>adding</a:t>
            </a:r>
            <a:r>
              <a:rPr lang="hr-HR" sz="2000" dirty="0"/>
              <a:t> </a:t>
            </a:r>
            <a:r>
              <a:rPr lang="hr-HR" sz="2000" dirty="0" err="1"/>
              <a:t>article</a:t>
            </a:r>
            <a:r>
              <a:rPr lang="hr-HR" sz="2000" dirty="0"/>
              <a:t> </a:t>
            </a:r>
            <a:r>
              <a:rPr lang="hr-HR" sz="2000" b="1" dirty="0" err="1">
                <a:solidFill>
                  <a:srgbClr val="FF0000"/>
                </a:solidFill>
              </a:rPr>
              <a:t>the</a:t>
            </a:r>
            <a:r>
              <a:rPr lang="hr-HR" sz="2000" dirty="0"/>
              <a:t> at </a:t>
            </a:r>
            <a:r>
              <a:rPr lang="hr-HR" sz="2000" dirty="0" err="1"/>
              <a:t>the</a:t>
            </a:r>
            <a:r>
              <a:rPr lang="hr-HR" sz="2000" dirty="0"/>
              <a:t> </a:t>
            </a:r>
            <a:r>
              <a:rPr lang="hr-HR" sz="2000" dirty="0" err="1"/>
              <a:t>beginning</a:t>
            </a:r>
            <a:r>
              <a:rPr lang="hr-HR" sz="2000" dirty="0"/>
              <a:t> </a:t>
            </a:r>
            <a:r>
              <a:rPr lang="hr-HR" sz="2000" dirty="0" err="1"/>
              <a:t>of</a:t>
            </a:r>
            <a:r>
              <a:rPr lang="hr-HR" sz="2000" dirty="0"/>
              <a:t> </a:t>
            </a:r>
            <a:r>
              <a:rPr lang="hr-HR" sz="2000" dirty="0" err="1"/>
              <a:t>the</a:t>
            </a:r>
            <a:r>
              <a:rPr lang="hr-HR" sz="2000" dirty="0"/>
              <a:t> </a:t>
            </a:r>
            <a:r>
              <a:rPr lang="hr-HR" sz="2000" dirty="0" err="1"/>
              <a:t>adjective</a:t>
            </a:r>
            <a:r>
              <a:rPr lang="hr-HR" sz="2000" dirty="0"/>
              <a:t> </a:t>
            </a:r>
            <a:r>
              <a:rPr lang="hr-HR" sz="2000" dirty="0" err="1"/>
              <a:t>and</a:t>
            </a:r>
            <a:r>
              <a:rPr lang="hr-HR" sz="2000" dirty="0"/>
              <a:t> </a:t>
            </a:r>
            <a:r>
              <a:rPr lang="hr-HR" sz="2000" b="1" dirty="0">
                <a:solidFill>
                  <a:srgbClr val="FF0000"/>
                </a:solidFill>
              </a:rPr>
              <a:t>–</a:t>
            </a:r>
            <a:r>
              <a:rPr lang="hr-HR" sz="2000" b="1" dirty="0" err="1">
                <a:solidFill>
                  <a:srgbClr val="FF0000"/>
                </a:solidFill>
              </a:rPr>
              <a:t>est</a:t>
            </a:r>
            <a:r>
              <a:rPr lang="hr-HR" sz="2000" b="1" dirty="0">
                <a:solidFill>
                  <a:srgbClr val="FF0000"/>
                </a:solidFill>
              </a:rPr>
              <a:t> </a:t>
            </a:r>
            <a:r>
              <a:rPr lang="hr-HR" sz="2000" dirty="0"/>
              <a:t>at </a:t>
            </a:r>
            <a:r>
              <a:rPr lang="hr-HR" sz="2000" dirty="0" err="1"/>
              <a:t>the</a:t>
            </a:r>
            <a:r>
              <a:rPr lang="hr-HR" sz="2000" dirty="0"/>
              <a:t> </a:t>
            </a:r>
            <a:r>
              <a:rPr lang="hr-HR" sz="2000" dirty="0" err="1"/>
              <a:t>end</a:t>
            </a:r>
            <a:r>
              <a:rPr lang="hr-HR" sz="2000" dirty="0"/>
              <a:t> </a:t>
            </a:r>
            <a:r>
              <a:rPr lang="hr-HR" sz="2000" dirty="0" err="1"/>
              <a:t>of</a:t>
            </a:r>
            <a:r>
              <a:rPr lang="hr-HR" sz="2000" dirty="0"/>
              <a:t> </a:t>
            </a:r>
            <a:r>
              <a:rPr lang="hr-HR" sz="2000" dirty="0" err="1"/>
              <a:t>an</a:t>
            </a:r>
            <a:r>
              <a:rPr lang="hr-HR" sz="2000" dirty="0"/>
              <a:t> </a:t>
            </a:r>
            <a:r>
              <a:rPr lang="hr-HR" sz="2000" dirty="0" err="1"/>
              <a:t>adjective</a:t>
            </a:r>
            <a:r>
              <a:rPr lang="hr-HR" sz="2000" dirty="0"/>
              <a:t>.</a:t>
            </a:r>
          </a:p>
          <a:p>
            <a:pPr marL="0" indent="0">
              <a:buNone/>
            </a:pPr>
            <a:r>
              <a:rPr lang="hr-HR" sz="2000" dirty="0">
                <a:solidFill>
                  <a:schemeClr val="accent1"/>
                </a:solidFill>
              </a:rPr>
              <a:t>Superlativ tvorimo tako što ćemo dodati član </a:t>
            </a:r>
            <a:r>
              <a:rPr lang="hr-HR" sz="2000" b="1" dirty="0" err="1">
                <a:solidFill>
                  <a:srgbClr val="FF0000"/>
                </a:solidFill>
              </a:rPr>
              <a:t>the</a:t>
            </a:r>
            <a:r>
              <a:rPr lang="hr-HR" sz="2000" dirty="0">
                <a:solidFill>
                  <a:schemeClr val="accent1"/>
                </a:solidFill>
              </a:rPr>
              <a:t> ispred pridjeva i nastavak </a:t>
            </a:r>
            <a:r>
              <a:rPr lang="hr-HR" sz="2000" b="1" dirty="0">
                <a:solidFill>
                  <a:srgbClr val="FF0000"/>
                </a:solidFill>
              </a:rPr>
              <a:t>–</a:t>
            </a:r>
            <a:r>
              <a:rPr lang="hr-HR" sz="2000" b="1" dirty="0" err="1">
                <a:solidFill>
                  <a:srgbClr val="FF0000"/>
                </a:solidFill>
              </a:rPr>
              <a:t>est</a:t>
            </a:r>
            <a:r>
              <a:rPr lang="hr-HR" sz="2000" b="1" dirty="0">
                <a:solidFill>
                  <a:srgbClr val="FF0000"/>
                </a:solidFill>
              </a:rPr>
              <a:t> </a:t>
            </a:r>
            <a:r>
              <a:rPr lang="hr-HR" sz="2000" dirty="0">
                <a:solidFill>
                  <a:schemeClr val="accent1"/>
                </a:solidFill>
              </a:rPr>
              <a:t>na kraj pridjeva.</a:t>
            </a:r>
          </a:p>
          <a:p>
            <a:pPr marL="0" indent="0">
              <a:buNone/>
            </a:pPr>
            <a:r>
              <a:rPr lang="hr-HR" sz="2600" dirty="0">
                <a:solidFill>
                  <a:schemeClr val="accent1"/>
                </a:solidFill>
              </a:rPr>
              <a:t>               </a:t>
            </a:r>
            <a:r>
              <a:rPr lang="hr-HR" sz="2600" dirty="0" err="1"/>
              <a:t>This</a:t>
            </a:r>
            <a:r>
              <a:rPr lang="hr-HR" sz="2600" dirty="0"/>
              <a:t> car </a:t>
            </a:r>
            <a:r>
              <a:rPr lang="hr-HR" sz="2600" dirty="0" err="1"/>
              <a:t>is</a:t>
            </a:r>
            <a:r>
              <a:rPr lang="hr-HR" sz="2600" dirty="0"/>
              <a:t> </a:t>
            </a:r>
            <a:r>
              <a:rPr lang="hr-HR" sz="2600" dirty="0" err="1"/>
              <a:t>the</a:t>
            </a:r>
            <a:r>
              <a:rPr lang="hr-HR" sz="2600" dirty="0"/>
              <a:t> </a:t>
            </a:r>
            <a:r>
              <a:rPr lang="hr-HR" sz="2600" dirty="0" err="1"/>
              <a:t>faste</a:t>
            </a:r>
            <a:r>
              <a:rPr lang="hr-HR" sz="2600" b="1" dirty="0" err="1">
                <a:solidFill>
                  <a:srgbClr val="FF0000"/>
                </a:solidFill>
              </a:rPr>
              <a:t>st</a:t>
            </a:r>
            <a:r>
              <a:rPr lang="hr-HR" sz="2600" dirty="0"/>
              <a:t>.</a:t>
            </a:r>
          </a:p>
          <a:p>
            <a:pPr marL="0" indent="0">
              <a:buNone/>
            </a:pPr>
            <a:endParaRPr lang="hr-HR" sz="2600" dirty="0">
              <a:solidFill>
                <a:schemeClr val="accent1"/>
              </a:solidFill>
            </a:endParaRPr>
          </a:p>
          <a:p>
            <a:pPr marL="0" indent="0">
              <a:buNone/>
            </a:pPr>
            <a:endParaRPr lang="hr-HR" sz="2600" dirty="0">
              <a:solidFill>
                <a:schemeClr val="accent1"/>
              </a:solidFill>
            </a:endParaRPr>
          </a:p>
          <a:p>
            <a:pPr marL="0" indent="0">
              <a:buFont typeface="Arial" panose="020B0604020202020204" pitchFamily="34" charset="0"/>
              <a:buNone/>
            </a:pPr>
            <a:endParaRPr lang="hr-HR" sz="2600" dirty="0">
              <a:solidFill>
                <a:schemeClr val="accent1"/>
              </a:solidFill>
            </a:endParaRPr>
          </a:p>
        </p:txBody>
      </p:sp>
      <p:pic>
        <p:nvPicPr>
          <p:cNvPr id="11" name="Picture 10">
            <a:extLst>
              <a:ext uri="{FF2B5EF4-FFF2-40B4-BE49-F238E27FC236}">
                <a16:creationId xmlns:a16="http://schemas.microsoft.com/office/drawing/2014/main" id="{B123AD29-0F2F-3B48-021E-B6AC12B76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6" y="1399821"/>
            <a:ext cx="5462588" cy="4056866"/>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374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 calcmode="lin" valueType="num">
                                      <p:cBhvr additive="base">
                                        <p:cTn id="3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 calcmode="lin" valueType="num">
                                      <p:cBhvr additive="base">
                                        <p:cTn id="4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xEl>
                                              <p:pRg st="6" end="6"/>
                                            </p:txEl>
                                          </p:spTgt>
                                        </p:tgtEl>
                                        <p:attrNameLst>
                                          <p:attrName>style.visibility</p:attrName>
                                        </p:attrNameLst>
                                      </p:cBhvr>
                                      <p:to>
                                        <p:strVal val="visible"/>
                                      </p:to>
                                    </p:set>
                                    <p:anim calcmode="lin" valueType="num">
                                      <p:cBhvr additive="base">
                                        <p:cTn id="5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3FF0248-4843-3DF1-C638-04949D07E3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388746" cy="6879250"/>
          </a:xfrm>
        </p:spPr>
      </p:pic>
      <p:sp>
        <p:nvSpPr>
          <p:cNvPr id="9" name="Content Placeholder 3">
            <a:extLst>
              <a:ext uri="{FF2B5EF4-FFF2-40B4-BE49-F238E27FC236}">
                <a16:creationId xmlns:a16="http://schemas.microsoft.com/office/drawing/2014/main" id="{B72C17E0-F328-B95D-D346-7494808D22AC}"/>
              </a:ext>
            </a:extLst>
          </p:cNvPr>
          <p:cNvSpPr txBox="1">
            <a:spLocks/>
          </p:cNvSpPr>
          <p:nvPr/>
        </p:nvSpPr>
        <p:spPr>
          <a:xfrm>
            <a:off x="5958491" y="552344"/>
            <a:ext cx="5839287" cy="3240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sz="2400" b="1" dirty="0" err="1"/>
              <a:t>Look</a:t>
            </a:r>
            <a:r>
              <a:rPr lang="hr-HR" sz="2400" b="1" dirty="0"/>
              <a:t> at </a:t>
            </a:r>
            <a:r>
              <a:rPr lang="hr-HR" sz="2400" b="1" dirty="0" err="1"/>
              <a:t>the</a:t>
            </a:r>
            <a:r>
              <a:rPr lang="hr-HR" sz="2400" b="1" dirty="0"/>
              <a:t> </a:t>
            </a:r>
            <a:r>
              <a:rPr lang="hr-HR" sz="2400" b="1" dirty="0" err="1"/>
              <a:t>examples</a:t>
            </a:r>
            <a:r>
              <a:rPr lang="hr-HR" sz="2400" b="1" dirty="0"/>
              <a:t>.</a:t>
            </a:r>
          </a:p>
          <a:p>
            <a:pPr marL="0" indent="0">
              <a:buFont typeface="Arial" panose="020B0604020202020204" pitchFamily="34" charset="0"/>
              <a:buNone/>
            </a:pPr>
            <a:r>
              <a:rPr lang="hr-HR" sz="2400" b="1" dirty="0" err="1"/>
              <a:t>Notice</a:t>
            </a:r>
            <a:r>
              <a:rPr lang="hr-HR" sz="2400" b="1" dirty="0"/>
              <a:t> </a:t>
            </a:r>
            <a:r>
              <a:rPr lang="hr-HR" sz="2400" b="1" dirty="0" err="1"/>
              <a:t>the</a:t>
            </a:r>
            <a:r>
              <a:rPr lang="hr-HR" sz="2400" b="1" dirty="0"/>
              <a:t> </a:t>
            </a:r>
            <a:r>
              <a:rPr lang="hr-HR" sz="2400" b="1" dirty="0" err="1"/>
              <a:t>spelling</a:t>
            </a:r>
            <a:r>
              <a:rPr lang="hr-HR" sz="2400" b="1" dirty="0"/>
              <a:t> </a:t>
            </a:r>
            <a:r>
              <a:rPr lang="hr-HR" sz="2400" b="1" dirty="0" err="1"/>
              <a:t>of</a:t>
            </a:r>
            <a:r>
              <a:rPr lang="hr-HR" sz="2400" b="1" dirty="0"/>
              <a:t> </a:t>
            </a:r>
            <a:r>
              <a:rPr lang="hr-HR" sz="2400" b="1" dirty="0" err="1"/>
              <a:t>the</a:t>
            </a:r>
            <a:r>
              <a:rPr lang="hr-HR" sz="2400" b="1" dirty="0"/>
              <a:t> </a:t>
            </a:r>
            <a:r>
              <a:rPr lang="hr-HR" sz="2400" b="1" dirty="0" err="1"/>
              <a:t>adjectives</a:t>
            </a:r>
            <a:r>
              <a:rPr lang="hr-HR" sz="2400" b="1" dirty="0"/>
              <a:t>.</a:t>
            </a:r>
          </a:p>
          <a:p>
            <a:pPr marL="0" indent="0">
              <a:buFont typeface="Arial" panose="020B0604020202020204" pitchFamily="34" charset="0"/>
              <a:buNone/>
            </a:pPr>
            <a:r>
              <a:rPr lang="hr-HR" sz="2400" b="1" dirty="0" err="1"/>
              <a:t>Copy</a:t>
            </a:r>
            <a:r>
              <a:rPr lang="hr-HR" sz="2400" b="1" dirty="0"/>
              <a:t> </a:t>
            </a:r>
            <a:r>
              <a:rPr lang="hr-HR" sz="2400" b="1" dirty="0" err="1"/>
              <a:t>comparative</a:t>
            </a:r>
            <a:r>
              <a:rPr lang="hr-HR" sz="2400" b="1" dirty="0"/>
              <a:t> </a:t>
            </a:r>
            <a:r>
              <a:rPr lang="hr-HR" sz="2400" b="1" dirty="0" err="1"/>
              <a:t>and</a:t>
            </a:r>
            <a:r>
              <a:rPr lang="hr-HR" sz="2400" b="1" dirty="0"/>
              <a:t> superlative </a:t>
            </a:r>
            <a:r>
              <a:rPr lang="hr-HR" sz="2400" b="1" dirty="0" err="1"/>
              <a:t>forms</a:t>
            </a:r>
            <a:r>
              <a:rPr lang="hr-HR" sz="2400" b="1" dirty="0"/>
              <a:t> </a:t>
            </a:r>
            <a:r>
              <a:rPr lang="hr-HR" sz="2400" b="1" dirty="0" err="1"/>
              <a:t>of</a:t>
            </a:r>
            <a:r>
              <a:rPr lang="hr-HR" sz="2400" b="1" dirty="0"/>
              <a:t> </a:t>
            </a:r>
            <a:r>
              <a:rPr lang="hr-HR" sz="2400" b="1" dirty="0" err="1"/>
              <a:t>the</a:t>
            </a:r>
            <a:r>
              <a:rPr lang="hr-HR" sz="2400" b="1" dirty="0"/>
              <a:t> </a:t>
            </a:r>
            <a:r>
              <a:rPr lang="hr-HR" sz="2400" b="1" dirty="0" err="1"/>
              <a:t>adjectives</a:t>
            </a:r>
            <a:r>
              <a:rPr lang="hr-HR" sz="2400" b="1" dirty="0"/>
              <a:t> LONG, BIG AND, HEAVY.</a:t>
            </a:r>
          </a:p>
        </p:txBody>
      </p:sp>
      <p:pic>
        <p:nvPicPr>
          <p:cNvPr id="11" name="Picture 10">
            <a:extLst>
              <a:ext uri="{FF2B5EF4-FFF2-40B4-BE49-F238E27FC236}">
                <a16:creationId xmlns:a16="http://schemas.microsoft.com/office/drawing/2014/main" id="{B123AD29-0F2F-3B48-021E-B6AC12B76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8" y="1411192"/>
            <a:ext cx="5462588" cy="4056866"/>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3">
            <a:extLst>
              <a:ext uri="{FF2B5EF4-FFF2-40B4-BE49-F238E27FC236}">
                <a16:creationId xmlns:a16="http://schemas.microsoft.com/office/drawing/2014/main" id="{A8592CD4-1F8E-4D63-1F9D-CB88B1F14DFB}"/>
              </a:ext>
            </a:extLst>
          </p:cNvPr>
          <p:cNvSpPr txBox="1">
            <a:spLocks/>
          </p:cNvSpPr>
          <p:nvPr/>
        </p:nvSpPr>
        <p:spPr>
          <a:xfrm>
            <a:off x="5958491" y="3792694"/>
            <a:ext cx="5788680" cy="1730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sz="2400" b="1" dirty="0"/>
              <a:t>Some short </a:t>
            </a:r>
            <a:r>
              <a:rPr lang="hr-HR" sz="2400" b="1" dirty="0" err="1"/>
              <a:t>adjectives</a:t>
            </a:r>
            <a:r>
              <a:rPr lang="hr-HR" sz="2400" b="1" dirty="0"/>
              <a:t> do </a:t>
            </a:r>
            <a:r>
              <a:rPr lang="hr-HR" sz="2400" b="1" dirty="0" err="1"/>
              <a:t>not</a:t>
            </a:r>
            <a:r>
              <a:rPr lang="hr-HR" sz="2400" b="1" dirty="0"/>
              <a:t> </a:t>
            </a:r>
            <a:r>
              <a:rPr lang="hr-HR" sz="2400" b="1" dirty="0" err="1"/>
              <a:t>stick</a:t>
            </a:r>
            <a:r>
              <a:rPr lang="hr-HR" sz="2400" b="1" dirty="0"/>
              <a:t> to </a:t>
            </a:r>
            <a:r>
              <a:rPr lang="hr-HR" sz="2400" b="1" dirty="0" err="1"/>
              <a:t>the</a:t>
            </a:r>
            <a:r>
              <a:rPr lang="hr-HR" sz="2400" b="1" dirty="0"/>
              <a:t> </a:t>
            </a:r>
            <a:r>
              <a:rPr lang="hr-HR" sz="2400" b="1" dirty="0" err="1"/>
              <a:t>rules</a:t>
            </a:r>
            <a:r>
              <a:rPr lang="hr-HR" sz="2400" b="1" dirty="0"/>
              <a:t>. </a:t>
            </a:r>
          </a:p>
          <a:p>
            <a:pPr marL="0" indent="0">
              <a:buFont typeface="Arial" panose="020B0604020202020204" pitchFamily="34" charset="0"/>
              <a:buNone/>
            </a:pPr>
            <a:r>
              <a:rPr lang="hr-HR" sz="2400" b="1" dirty="0" err="1"/>
              <a:t>Copy</a:t>
            </a:r>
            <a:r>
              <a:rPr lang="hr-HR" sz="2400" b="1" dirty="0"/>
              <a:t> </a:t>
            </a:r>
            <a:r>
              <a:rPr lang="hr-HR" sz="2400" b="1" dirty="0" err="1"/>
              <a:t>them</a:t>
            </a:r>
            <a:r>
              <a:rPr lang="hr-HR" sz="2400" b="1" dirty="0"/>
              <a:t>.</a:t>
            </a:r>
          </a:p>
        </p:txBody>
      </p:sp>
    </p:spTree>
    <p:extLst>
      <p:ext uri="{BB962C8B-B14F-4D97-AF65-F5344CB8AC3E}">
        <p14:creationId xmlns:p14="http://schemas.microsoft.com/office/powerpoint/2010/main" val="30891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F59DF2-BE3D-68F4-806E-9A805FDB013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
            <a:ext cx="5326602" cy="6854469"/>
          </a:xfrm>
        </p:spPr>
      </p:pic>
      <p:sp>
        <p:nvSpPr>
          <p:cNvPr id="4" name="Content Placeholder 3">
            <a:extLst>
              <a:ext uri="{FF2B5EF4-FFF2-40B4-BE49-F238E27FC236}">
                <a16:creationId xmlns:a16="http://schemas.microsoft.com/office/drawing/2014/main" id="{49A9F259-E997-6B7F-A4C7-DCFFA8BF09CE}"/>
              </a:ext>
            </a:extLst>
          </p:cNvPr>
          <p:cNvSpPr>
            <a:spLocks noGrp="1"/>
          </p:cNvSpPr>
          <p:nvPr>
            <p:ph sz="half" idx="2"/>
          </p:nvPr>
        </p:nvSpPr>
        <p:spPr>
          <a:xfrm>
            <a:off x="5427955" y="1708305"/>
            <a:ext cx="6622001" cy="2666477"/>
          </a:xfrm>
        </p:spPr>
        <p:txBody>
          <a:bodyPr>
            <a:normAutofit/>
          </a:bodyPr>
          <a:lstStyle/>
          <a:p>
            <a:pPr marL="0" indent="0">
              <a:buNone/>
            </a:pPr>
            <a:r>
              <a:rPr lang="hr-HR" b="1" dirty="0" err="1"/>
              <a:t>Work</a:t>
            </a:r>
            <a:r>
              <a:rPr lang="hr-HR" b="1" dirty="0"/>
              <a:t> </a:t>
            </a:r>
            <a:r>
              <a:rPr lang="hr-HR" b="1" dirty="0" err="1"/>
              <a:t>in</a:t>
            </a:r>
            <a:r>
              <a:rPr lang="hr-HR" b="1" dirty="0"/>
              <a:t> </a:t>
            </a:r>
            <a:r>
              <a:rPr lang="hr-HR" b="1" dirty="0" err="1"/>
              <a:t>pairs</a:t>
            </a:r>
            <a:r>
              <a:rPr lang="hr-HR" b="1" dirty="0"/>
              <a:t>. </a:t>
            </a:r>
          </a:p>
          <a:p>
            <a:pPr marL="0" indent="0">
              <a:buNone/>
            </a:pPr>
            <a:r>
              <a:rPr lang="hr-HR" b="1" dirty="0"/>
              <a:t>Student A </a:t>
            </a:r>
            <a:r>
              <a:rPr lang="hr-HR" b="1" dirty="0" err="1"/>
              <a:t>reads</a:t>
            </a:r>
            <a:r>
              <a:rPr lang="hr-HR" b="1" dirty="0"/>
              <a:t> </a:t>
            </a:r>
            <a:r>
              <a:rPr lang="hr-HR" b="1" dirty="0" err="1"/>
              <a:t>the</a:t>
            </a:r>
            <a:r>
              <a:rPr lang="hr-HR" b="1" dirty="0"/>
              <a:t> </a:t>
            </a:r>
            <a:r>
              <a:rPr lang="hr-HR" b="1" dirty="0" err="1"/>
              <a:t>text</a:t>
            </a:r>
            <a:r>
              <a:rPr lang="hr-HR" b="1" dirty="0"/>
              <a:t> </a:t>
            </a:r>
            <a:r>
              <a:rPr lang="hr-HR" b="1" dirty="0" err="1"/>
              <a:t>about</a:t>
            </a:r>
            <a:r>
              <a:rPr lang="hr-HR" b="1" dirty="0"/>
              <a:t> </a:t>
            </a:r>
            <a:r>
              <a:rPr lang="hr-HR" b="1" dirty="0" err="1"/>
              <a:t>sharks</a:t>
            </a:r>
            <a:r>
              <a:rPr lang="hr-HR" b="1" dirty="0"/>
              <a:t>. </a:t>
            </a:r>
          </a:p>
          <a:p>
            <a:pPr marL="0" indent="0">
              <a:buNone/>
            </a:pPr>
            <a:r>
              <a:rPr lang="hr-HR" b="1" dirty="0"/>
              <a:t>Student B </a:t>
            </a:r>
            <a:r>
              <a:rPr lang="hr-HR" b="1" dirty="0" err="1"/>
              <a:t>reads</a:t>
            </a:r>
            <a:r>
              <a:rPr lang="hr-HR" b="1" dirty="0"/>
              <a:t> </a:t>
            </a:r>
            <a:r>
              <a:rPr lang="hr-HR" b="1" dirty="0" err="1"/>
              <a:t>the</a:t>
            </a:r>
            <a:r>
              <a:rPr lang="hr-HR" b="1" dirty="0"/>
              <a:t> </a:t>
            </a:r>
            <a:r>
              <a:rPr lang="hr-HR" b="1" dirty="0" err="1"/>
              <a:t>text</a:t>
            </a:r>
            <a:r>
              <a:rPr lang="hr-HR" b="1" dirty="0"/>
              <a:t> </a:t>
            </a:r>
            <a:r>
              <a:rPr lang="hr-HR" b="1" dirty="0" err="1"/>
              <a:t>about</a:t>
            </a:r>
            <a:r>
              <a:rPr lang="hr-HR" b="1" dirty="0"/>
              <a:t> </a:t>
            </a:r>
            <a:r>
              <a:rPr lang="hr-HR" b="1" dirty="0" err="1"/>
              <a:t>dolphins</a:t>
            </a:r>
            <a:r>
              <a:rPr lang="hr-HR" b="1" dirty="0"/>
              <a:t>. </a:t>
            </a:r>
          </a:p>
          <a:p>
            <a:pPr marL="0" indent="0">
              <a:buNone/>
            </a:pPr>
            <a:r>
              <a:rPr lang="hr-HR" b="1" dirty="0" err="1"/>
              <a:t>After</a:t>
            </a:r>
            <a:r>
              <a:rPr lang="hr-HR" b="1" dirty="0"/>
              <a:t> </a:t>
            </a:r>
            <a:r>
              <a:rPr lang="hr-HR" b="1" dirty="0" err="1"/>
              <a:t>the</a:t>
            </a:r>
            <a:r>
              <a:rPr lang="hr-HR" b="1" dirty="0"/>
              <a:t> </a:t>
            </a:r>
            <a:r>
              <a:rPr lang="hr-HR" b="1" dirty="0" err="1"/>
              <a:t>reading</a:t>
            </a:r>
            <a:r>
              <a:rPr lang="hr-HR" b="1" dirty="0"/>
              <a:t> talk to </a:t>
            </a:r>
            <a:r>
              <a:rPr lang="hr-HR" b="1" dirty="0" err="1"/>
              <a:t>each</a:t>
            </a:r>
            <a:r>
              <a:rPr lang="hr-HR" b="1" dirty="0"/>
              <a:t> </a:t>
            </a:r>
            <a:r>
              <a:rPr lang="hr-HR" b="1" dirty="0" err="1"/>
              <a:t>other</a:t>
            </a:r>
            <a:r>
              <a:rPr lang="hr-HR" b="1" dirty="0"/>
              <a:t>. </a:t>
            </a:r>
          </a:p>
          <a:p>
            <a:pPr marL="0" indent="0">
              <a:buNone/>
            </a:pPr>
            <a:r>
              <a:rPr lang="hr-HR" b="1" dirty="0" err="1"/>
              <a:t>What</a:t>
            </a:r>
            <a:r>
              <a:rPr lang="hr-HR" b="1" dirty="0"/>
              <a:t> </a:t>
            </a:r>
            <a:r>
              <a:rPr lang="hr-HR" b="1" dirty="0" err="1"/>
              <a:t>did</a:t>
            </a:r>
            <a:r>
              <a:rPr lang="hr-HR" b="1" dirty="0"/>
              <a:t> </a:t>
            </a:r>
            <a:r>
              <a:rPr lang="hr-HR" b="1" dirty="0" err="1"/>
              <a:t>you</a:t>
            </a:r>
            <a:r>
              <a:rPr lang="hr-HR" b="1" dirty="0"/>
              <a:t> </a:t>
            </a:r>
            <a:r>
              <a:rPr lang="hr-HR" b="1" dirty="0" err="1"/>
              <a:t>learn</a:t>
            </a:r>
            <a:r>
              <a:rPr lang="hr-HR" b="1" dirty="0"/>
              <a:t>?</a:t>
            </a:r>
          </a:p>
        </p:txBody>
      </p:sp>
      <p:sp>
        <p:nvSpPr>
          <p:cNvPr id="10" name="TextBox 9">
            <a:extLst>
              <a:ext uri="{FF2B5EF4-FFF2-40B4-BE49-F238E27FC236}">
                <a16:creationId xmlns:a16="http://schemas.microsoft.com/office/drawing/2014/main" id="{D691792C-B738-A84D-38DA-58AA7F9978C6}"/>
              </a:ext>
            </a:extLst>
          </p:cNvPr>
          <p:cNvSpPr txBox="1"/>
          <p:nvPr/>
        </p:nvSpPr>
        <p:spPr>
          <a:xfrm>
            <a:off x="5427955" y="4876110"/>
            <a:ext cx="6345315" cy="523220"/>
          </a:xfrm>
          <a:prstGeom prst="rect">
            <a:avLst/>
          </a:prstGeom>
          <a:noFill/>
        </p:spPr>
        <p:txBody>
          <a:bodyPr wrap="square">
            <a:spAutoFit/>
          </a:bodyPr>
          <a:lstStyle/>
          <a:p>
            <a:pPr marL="0" indent="0" algn="just">
              <a:buNone/>
            </a:pPr>
            <a:r>
              <a:rPr lang="hr-HR" sz="2800" b="1" dirty="0" err="1"/>
              <a:t>Fill</a:t>
            </a:r>
            <a:r>
              <a:rPr lang="hr-HR" sz="2800" b="1" dirty="0"/>
              <a:t> </a:t>
            </a:r>
            <a:r>
              <a:rPr lang="hr-HR" sz="2800" b="1" dirty="0" err="1"/>
              <a:t>in</a:t>
            </a:r>
            <a:r>
              <a:rPr lang="hr-HR" sz="2800" b="1" dirty="0"/>
              <a:t> </a:t>
            </a:r>
            <a:r>
              <a:rPr lang="hr-HR" sz="2800" b="1" dirty="0" err="1"/>
              <a:t>the</a:t>
            </a:r>
            <a:r>
              <a:rPr lang="hr-HR" sz="2800" b="1" dirty="0"/>
              <a:t> </a:t>
            </a:r>
            <a:r>
              <a:rPr lang="hr-HR" sz="2800" b="1" dirty="0" err="1"/>
              <a:t>sentences</a:t>
            </a:r>
            <a:r>
              <a:rPr lang="hr-HR" sz="2800" b="1" dirty="0"/>
              <a:t> </a:t>
            </a:r>
            <a:r>
              <a:rPr lang="hr-HR" sz="2800" b="1" dirty="0" err="1"/>
              <a:t>in</a:t>
            </a:r>
            <a:r>
              <a:rPr lang="hr-HR" sz="2800" b="1" dirty="0"/>
              <a:t> </a:t>
            </a:r>
            <a:r>
              <a:rPr lang="hr-HR" sz="2800" b="1" dirty="0" err="1"/>
              <a:t>Task</a:t>
            </a:r>
            <a:r>
              <a:rPr lang="hr-HR" sz="2800" b="1" dirty="0"/>
              <a:t> B.</a:t>
            </a:r>
          </a:p>
        </p:txBody>
      </p:sp>
      <p:pic>
        <p:nvPicPr>
          <p:cNvPr id="12" name="Picture 11">
            <a:extLst>
              <a:ext uri="{FF2B5EF4-FFF2-40B4-BE49-F238E27FC236}">
                <a16:creationId xmlns:a16="http://schemas.microsoft.com/office/drawing/2014/main" id="{A6DBDC6B-1CFC-C0DF-6C2B-58B897453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56" y="1716745"/>
            <a:ext cx="3863490" cy="3420975"/>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2DBC10C8-8F9D-FD24-5823-D8CB74F11E27}"/>
              </a:ext>
            </a:extLst>
          </p:cNvPr>
          <p:cNvSpPr txBox="1"/>
          <p:nvPr/>
        </p:nvSpPr>
        <p:spPr>
          <a:xfrm>
            <a:off x="5427955" y="5399330"/>
            <a:ext cx="3103486" cy="523220"/>
          </a:xfrm>
          <a:prstGeom prst="rect">
            <a:avLst/>
          </a:prstGeom>
          <a:noFill/>
        </p:spPr>
        <p:txBody>
          <a:bodyPr wrap="square">
            <a:spAutoFit/>
          </a:bodyPr>
          <a:lstStyle/>
          <a:p>
            <a:pPr marL="0" indent="0" algn="just">
              <a:buNone/>
            </a:pPr>
            <a:r>
              <a:rPr lang="hr-HR" sz="2800" b="1" dirty="0" err="1"/>
              <a:t>Check</a:t>
            </a:r>
            <a:r>
              <a:rPr lang="hr-HR" sz="2800" b="1" dirty="0"/>
              <a:t> </a:t>
            </a:r>
            <a:r>
              <a:rPr lang="hr-HR" sz="2800" b="1" dirty="0" err="1"/>
              <a:t>both</a:t>
            </a:r>
            <a:r>
              <a:rPr lang="hr-HR" sz="2800" b="1" dirty="0"/>
              <a:t> </a:t>
            </a:r>
            <a:r>
              <a:rPr lang="hr-HR" sz="2800" b="1" dirty="0" err="1"/>
              <a:t>tasks</a:t>
            </a:r>
            <a:r>
              <a:rPr lang="hr-HR" sz="2800" b="1" dirty="0"/>
              <a:t>.</a:t>
            </a:r>
          </a:p>
        </p:txBody>
      </p:sp>
      <p:sp>
        <p:nvSpPr>
          <p:cNvPr id="14" name="TextBox 13">
            <a:extLst>
              <a:ext uri="{FF2B5EF4-FFF2-40B4-BE49-F238E27FC236}">
                <a16:creationId xmlns:a16="http://schemas.microsoft.com/office/drawing/2014/main" id="{A2BC5BE9-7CBA-6082-024A-1BB91AAF3D84}"/>
              </a:ext>
            </a:extLst>
          </p:cNvPr>
          <p:cNvSpPr txBox="1"/>
          <p:nvPr/>
        </p:nvSpPr>
        <p:spPr>
          <a:xfrm>
            <a:off x="1216241" y="2050742"/>
            <a:ext cx="1464815" cy="369332"/>
          </a:xfrm>
          <a:prstGeom prst="rect">
            <a:avLst/>
          </a:prstGeom>
          <a:noFill/>
        </p:spPr>
        <p:txBody>
          <a:bodyPr wrap="square" rtlCol="0">
            <a:spAutoFit/>
          </a:bodyPr>
          <a:lstStyle/>
          <a:p>
            <a:r>
              <a:rPr lang="hr-HR" b="1" dirty="0" err="1">
                <a:solidFill>
                  <a:srgbClr val="FF0000"/>
                </a:solidFill>
              </a:rPr>
              <a:t>The</a:t>
            </a:r>
            <a:r>
              <a:rPr lang="hr-HR" b="1" dirty="0">
                <a:solidFill>
                  <a:srgbClr val="FF0000"/>
                </a:solidFill>
              </a:rPr>
              <a:t> </a:t>
            </a:r>
            <a:r>
              <a:rPr lang="hr-HR" b="1" dirty="0" err="1">
                <a:solidFill>
                  <a:srgbClr val="FF0000"/>
                </a:solidFill>
              </a:rPr>
              <a:t>shark</a:t>
            </a:r>
            <a:endParaRPr lang="hr-HR" b="1" dirty="0">
              <a:solidFill>
                <a:srgbClr val="FF0000"/>
              </a:solidFill>
            </a:endParaRPr>
          </a:p>
        </p:txBody>
      </p:sp>
      <p:sp>
        <p:nvSpPr>
          <p:cNvPr id="15" name="TextBox 14">
            <a:extLst>
              <a:ext uri="{FF2B5EF4-FFF2-40B4-BE49-F238E27FC236}">
                <a16:creationId xmlns:a16="http://schemas.microsoft.com/office/drawing/2014/main" id="{52D3C43E-1A99-04DF-ED22-68B8A2D07E9F}"/>
              </a:ext>
            </a:extLst>
          </p:cNvPr>
          <p:cNvSpPr txBox="1"/>
          <p:nvPr/>
        </p:nvSpPr>
        <p:spPr>
          <a:xfrm>
            <a:off x="949911" y="2689539"/>
            <a:ext cx="1731145" cy="369332"/>
          </a:xfrm>
          <a:prstGeom prst="rect">
            <a:avLst/>
          </a:prstGeom>
          <a:noFill/>
        </p:spPr>
        <p:txBody>
          <a:bodyPr wrap="square" rtlCol="0">
            <a:spAutoFit/>
          </a:bodyPr>
          <a:lstStyle/>
          <a:p>
            <a:r>
              <a:rPr lang="hr-HR" b="1" dirty="0" err="1">
                <a:solidFill>
                  <a:srgbClr val="FF0000"/>
                </a:solidFill>
              </a:rPr>
              <a:t>The</a:t>
            </a:r>
            <a:r>
              <a:rPr lang="hr-HR" b="1" dirty="0">
                <a:solidFill>
                  <a:srgbClr val="FF0000"/>
                </a:solidFill>
              </a:rPr>
              <a:t> </a:t>
            </a:r>
            <a:r>
              <a:rPr lang="hr-HR" b="1" dirty="0" err="1">
                <a:solidFill>
                  <a:srgbClr val="FF0000"/>
                </a:solidFill>
              </a:rPr>
              <a:t>whale</a:t>
            </a:r>
            <a:r>
              <a:rPr lang="hr-HR" b="1" dirty="0">
                <a:solidFill>
                  <a:srgbClr val="FF0000"/>
                </a:solidFill>
              </a:rPr>
              <a:t> </a:t>
            </a:r>
            <a:r>
              <a:rPr lang="hr-HR" b="1" dirty="0" err="1">
                <a:solidFill>
                  <a:srgbClr val="FF0000"/>
                </a:solidFill>
              </a:rPr>
              <a:t>shark</a:t>
            </a:r>
            <a:endParaRPr lang="hr-HR" b="1" dirty="0">
              <a:solidFill>
                <a:srgbClr val="FF0000"/>
              </a:solidFill>
            </a:endParaRPr>
          </a:p>
        </p:txBody>
      </p:sp>
      <p:sp>
        <p:nvSpPr>
          <p:cNvPr id="16" name="TextBox 15">
            <a:extLst>
              <a:ext uri="{FF2B5EF4-FFF2-40B4-BE49-F238E27FC236}">
                <a16:creationId xmlns:a16="http://schemas.microsoft.com/office/drawing/2014/main" id="{46B520B8-81B5-8577-F590-9E80EE76BB3D}"/>
              </a:ext>
            </a:extLst>
          </p:cNvPr>
          <p:cNvSpPr txBox="1"/>
          <p:nvPr/>
        </p:nvSpPr>
        <p:spPr>
          <a:xfrm>
            <a:off x="949911" y="3364727"/>
            <a:ext cx="1926453" cy="369332"/>
          </a:xfrm>
          <a:prstGeom prst="rect">
            <a:avLst/>
          </a:prstGeom>
          <a:noFill/>
        </p:spPr>
        <p:txBody>
          <a:bodyPr wrap="square" rtlCol="0">
            <a:spAutoFit/>
          </a:bodyPr>
          <a:lstStyle/>
          <a:p>
            <a:r>
              <a:rPr lang="hr-HR" b="1" dirty="0" err="1">
                <a:solidFill>
                  <a:srgbClr val="FF0000"/>
                </a:solidFill>
              </a:rPr>
              <a:t>The</a:t>
            </a:r>
            <a:r>
              <a:rPr lang="hr-HR" b="1" dirty="0">
                <a:solidFill>
                  <a:srgbClr val="FF0000"/>
                </a:solidFill>
              </a:rPr>
              <a:t> </a:t>
            </a:r>
            <a:r>
              <a:rPr lang="hr-HR" b="1" dirty="0" err="1">
                <a:solidFill>
                  <a:srgbClr val="FF0000"/>
                </a:solidFill>
              </a:rPr>
              <a:t>hammerhead</a:t>
            </a:r>
            <a:endParaRPr lang="hr-HR" b="1" dirty="0">
              <a:solidFill>
                <a:srgbClr val="FF0000"/>
              </a:solidFill>
            </a:endParaRPr>
          </a:p>
        </p:txBody>
      </p:sp>
      <p:sp>
        <p:nvSpPr>
          <p:cNvPr id="17" name="TextBox 16">
            <a:extLst>
              <a:ext uri="{FF2B5EF4-FFF2-40B4-BE49-F238E27FC236}">
                <a16:creationId xmlns:a16="http://schemas.microsoft.com/office/drawing/2014/main" id="{78E30AC5-5BF4-05F9-E8F9-D90999A9A974}"/>
              </a:ext>
            </a:extLst>
          </p:cNvPr>
          <p:cNvSpPr txBox="1"/>
          <p:nvPr/>
        </p:nvSpPr>
        <p:spPr>
          <a:xfrm>
            <a:off x="1297619" y="4039915"/>
            <a:ext cx="1464815" cy="369332"/>
          </a:xfrm>
          <a:prstGeom prst="rect">
            <a:avLst/>
          </a:prstGeom>
          <a:noFill/>
        </p:spPr>
        <p:txBody>
          <a:bodyPr wrap="square" rtlCol="0">
            <a:spAutoFit/>
          </a:bodyPr>
          <a:lstStyle/>
          <a:p>
            <a:r>
              <a:rPr lang="hr-HR" b="1" dirty="0" err="1">
                <a:solidFill>
                  <a:srgbClr val="FF0000"/>
                </a:solidFill>
              </a:rPr>
              <a:t>The</a:t>
            </a:r>
            <a:r>
              <a:rPr lang="hr-HR" b="1" dirty="0">
                <a:solidFill>
                  <a:srgbClr val="FF0000"/>
                </a:solidFill>
              </a:rPr>
              <a:t> </a:t>
            </a:r>
            <a:r>
              <a:rPr lang="hr-HR" b="1" dirty="0" err="1">
                <a:solidFill>
                  <a:srgbClr val="FF0000"/>
                </a:solidFill>
              </a:rPr>
              <a:t>mako</a:t>
            </a:r>
            <a:endParaRPr lang="hr-HR" b="1" dirty="0">
              <a:solidFill>
                <a:srgbClr val="FF0000"/>
              </a:solidFill>
            </a:endParaRPr>
          </a:p>
        </p:txBody>
      </p:sp>
      <p:sp>
        <p:nvSpPr>
          <p:cNvPr id="18" name="TextBox 17">
            <a:extLst>
              <a:ext uri="{FF2B5EF4-FFF2-40B4-BE49-F238E27FC236}">
                <a16:creationId xmlns:a16="http://schemas.microsoft.com/office/drawing/2014/main" id="{61E771D6-462B-DDF0-1E6D-3A4283C1FC4A}"/>
              </a:ext>
            </a:extLst>
          </p:cNvPr>
          <p:cNvSpPr txBox="1"/>
          <p:nvPr/>
        </p:nvSpPr>
        <p:spPr>
          <a:xfrm>
            <a:off x="1216241" y="4430694"/>
            <a:ext cx="1464815" cy="369332"/>
          </a:xfrm>
          <a:prstGeom prst="rect">
            <a:avLst/>
          </a:prstGeom>
          <a:noFill/>
        </p:spPr>
        <p:txBody>
          <a:bodyPr wrap="square" rtlCol="0">
            <a:spAutoFit/>
          </a:bodyPr>
          <a:lstStyle/>
          <a:p>
            <a:r>
              <a:rPr lang="hr-HR" b="1" dirty="0">
                <a:solidFill>
                  <a:srgbClr val="FF0000"/>
                </a:solidFill>
              </a:rPr>
              <a:t>Blue </a:t>
            </a:r>
            <a:r>
              <a:rPr lang="hr-HR" b="1" dirty="0" err="1">
                <a:solidFill>
                  <a:srgbClr val="FF0000"/>
                </a:solidFill>
              </a:rPr>
              <a:t>sharks</a:t>
            </a:r>
            <a:endParaRPr lang="hr-HR" b="1" dirty="0">
              <a:solidFill>
                <a:srgbClr val="FF0000"/>
              </a:solidFill>
            </a:endParaRPr>
          </a:p>
        </p:txBody>
      </p:sp>
      <p:pic>
        <p:nvPicPr>
          <p:cNvPr id="20" name="Picture 19">
            <a:extLst>
              <a:ext uri="{FF2B5EF4-FFF2-40B4-BE49-F238E27FC236}">
                <a16:creationId xmlns:a16="http://schemas.microsoft.com/office/drawing/2014/main" id="{7EE1D7A0-CB4E-2E39-A279-3737C1DFD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43" y="1716745"/>
            <a:ext cx="4898515" cy="3420974"/>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5292B072-31A8-4D18-316F-96A522852758}"/>
              </a:ext>
            </a:extLst>
          </p:cNvPr>
          <p:cNvSpPr txBox="1"/>
          <p:nvPr/>
        </p:nvSpPr>
        <p:spPr>
          <a:xfrm>
            <a:off x="573953" y="2249837"/>
            <a:ext cx="2752077" cy="646331"/>
          </a:xfrm>
          <a:prstGeom prst="rect">
            <a:avLst/>
          </a:prstGeom>
          <a:noFill/>
        </p:spPr>
        <p:txBody>
          <a:bodyPr wrap="square" rtlCol="0">
            <a:spAutoFit/>
          </a:bodyPr>
          <a:lstStyle/>
          <a:p>
            <a:r>
              <a:rPr lang="hr-HR" b="1" dirty="0" err="1">
                <a:solidFill>
                  <a:srgbClr val="FF0000"/>
                </a:solidFill>
              </a:rPr>
              <a:t>The</a:t>
            </a:r>
            <a:r>
              <a:rPr lang="hr-HR" b="1" dirty="0">
                <a:solidFill>
                  <a:srgbClr val="FF0000"/>
                </a:solidFill>
              </a:rPr>
              <a:t> </a:t>
            </a:r>
            <a:r>
              <a:rPr lang="hr-HR" b="1" dirty="0" err="1">
                <a:solidFill>
                  <a:srgbClr val="FF0000"/>
                </a:solidFill>
              </a:rPr>
              <a:t>orca</a:t>
            </a:r>
            <a:r>
              <a:rPr lang="hr-HR" b="1" dirty="0">
                <a:solidFill>
                  <a:srgbClr val="FF0000"/>
                </a:solidFill>
              </a:rPr>
              <a:t> </a:t>
            </a:r>
            <a:r>
              <a:rPr lang="hr-HR" b="1" dirty="0" err="1">
                <a:solidFill>
                  <a:srgbClr val="FF0000"/>
                </a:solidFill>
              </a:rPr>
              <a:t>or</a:t>
            </a:r>
            <a:r>
              <a:rPr lang="hr-HR" b="1" dirty="0">
                <a:solidFill>
                  <a:srgbClr val="FF0000"/>
                </a:solidFill>
              </a:rPr>
              <a:t> </a:t>
            </a:r>
            <a:r>
              <a:rPr lang="hr-HR" b="1" dirty="0" err="1">
                <a:solidFill>
                  <a:srgbClr val="FF0000"/>
                </a:solidFill>
              </a:rPr>
              <a:t>the</a:t>
            </a:r>
            <a:r>
              <a:rPr lang="hr-HR" b="1" dirty="0">
                <a:solidFill>
                  <a:srgbClr val="FF0000"/>
                </a:solidFill>
              </a:rPr>
              <a:t> </a:t>
            </a:r>
            <a:r>
              <a:rPr lang="hr-HR" b="1" dirty="0" err="1">
                <a:solidFill>
                  <a:srgbClr val="FF0000"/>
                </a:solidFill>
              </a:rPr>
              <a:t>killer</a:t>
            </a:r>
            <a:r>
              <a:rPr lang="hr-HR" b="1" dirty="0">
                <a:solidFill>
                  <a:srgbClr val="FF0000"/>
                </a:solidFill>
              </a:rPr>
              <a:t> </a:t>
            </a:r>
            <a:r>
              <a:rPr lang="hr-HR" b="1" dirty="0" err="1">
                <a:solidFill>
                  <a:srgbClr val="FF0000"/>
                </a:solidFill>
              </a:rPr>
              <a:t>whale</a:t>
            </a:r>
            <a:endParaRPr lang="hr-HR" b="1" dirty="0">
              <a:solidFill>
                <a:srgbClr val="FF0000"/>
              </a:solidFill>
            </a:endParaRPr>
          </a:p>
        </p:txBody>
      </p:sp>
      <p:sp>
        <p:nvSpPr>
          <p:cNvPr id="22" name="TextBox 21">
            <a:extLst>
              <a:ext uri="{FF2B5EF4-FFF2-40B4-BE49-F238E27FC236}">
                <a16:creationId xmlns:a16="http://schemas.microsoft.com/office/drawing/2014/main" id="{61AE506F-3E1E-8408-E9E6-214DA282D857}"/>
              </a:ext>
            </a:extLst>
          </p:cNvPr>
          <p:cNvSpPr txBox="1"/>
          <p:nvPr/>
        </p:nvSpPr>
        <p:spPr>
          <a:xfrm>
            <a:off x="573953" y="2738985"/>
            <a:ext cx="2549508" cy="369332"/>
          </a:xfrm>
          <a:prstGeom prst="rect">
            <a:avLst/>
          </a:prstGeom>
          <a:noFill/>
        </p:spPr>
        <p:txBody>
          <a:bodyPr wrap="square" rtlCol="0">
            <a:spAutoFit/>
          </a:bodyPr>
          <a:lstStyle/>
          <a:p>
            <a:r>
              <a:rPr lang="hr-HR" b="1" dirty="0" err="1">
                <a:solidFill>
                  <a:srgbClr val="FF0000"/>
                </a:solidFill>
              </a:rPr>
              <a:t>The</a:t>
            </a:r>
            <a:r>
              <a:rPr lang="hr-HR" b="1" dirty="0">
                <a:solidFill>
                  <a:srgbClr val="FF0000"/>
                </a:solidFill>
              </a:rPr>
              <a:t> </a:t>
            </a:r>
            <a:r>
              <a:rPr lang="hr-HR" b="1" dirty="0" err="1">
                <a:solidFill>
                  <a:srgbClr val="FF0000"/>
                </a:solidFill>
              </a:rPr>
              <a:t>bottlenose</a:t>
            </a:r>
            <a:r>
              <a:rPr lang="hr-HR" b="1" dirty="0">
                <a:solidFill>
                  <a:srgbClr val="FF0000"/>
                </a:solidFill>
              </a:rPr>
              <a:t> </a:t>
            </a:r>
            <a:r>
              <a:rPr lang="hr-HR" b="1" dirty="0" err="1">
                <a:solidFill>
                  <a:srgbClr val="FF0000"/>
                </a:solidFill>
              </a:rPr>
              <a:t>dolphin</a:t>
            </a:r>
            <a:endParaRPr lang="hr-HR" b="1" dirty="0">
              <a:solidFill>
                <a:srgbClr val="FF0000"/>
              </a:solidFill>
            </a:endParaRPr>
          </a:p>
        </p:txBody>
      </p:sp>
      <p:sp>
        <p:nvSpPr>
          <p:cNvPr id="23" name="TextBox 22">
            <a:extLst>
              <a:ext uri="{FF2B5EF4-FFF2-40B4-BE49-F238E27FC236}">
                <a16:creationId xmlns:a16="http://schemas.microsoft.com/office/drawing/2014/main" id="{8FBB32BA-2E4D-46D1-9ACC-C06428A47517}"/>
              </a:ext>
            </a:extLst>
          </p:cNvPr>
          <p:cNvSpPr txBox="1"/>
          <p:nvPr/>
        </p:nvSpPr>
        <p:spPr>
          <a:xfrm>
            <a:off x="976543" y="3897710"/>
            <a:ext cx="2752077" cy="369332"/>
          </a:xfrm>
          <a:prstGeom prst="rect">
            <a:avLst/>
          </a:prstGeom>
          <a:noFill/>
        </p:spPr>
        <p:txBody>
          <a:bodyPr wrap="square" rtlCol="0">
            <a:spAutoFit/>
          </a:bodyPr>
          <a:lstStyle/>
          <a:p>
            <a:r>
              <a:rPr lang="hr-HR" b="1" dirty="0">
                <a:solidFill>
                  <a:srgbClr val="FF0000"/>
                </a:solidFill>
              </a:rPr>
              <a:t>how to </a:t>
            </a:r>
            <a:r>
              <a:rPr lang="hr-HR" b="1" dirty="0" err="1">
                <a:solidFill>
                  <a:srgbClr val="FF0000"/>
                </a:solidFill>
              </a:rPr>
              <a:t>protect</a:t>
            </a:r>
            <a:r>
              <a:rPr lang="hr-HR" b="1" dirty="0">
                <a:solidFill>
                  <a:srgbClr val="FF0000"/>
                </a:solidFill>
              </a:rPr>
              <a:t> </a:t>
            </a:r>
            <a:r>
              <a:rPr lang="hr-HR" b="1" dirty="0" err="1">
                <a:solidFill>
                  <a:srgbClr val="FF0000"/>
                </a:solidFill>
              </a:rPr>
              <a:t>their</a:t>
            </a:r>
            <a:r>
              <a:rPr lang="hr-HR" b="1" dirty="0">
                <a:solidFill>
                  <a:srgbClr val="FF0000"/>
                </a:solidFill>
              </a:rPr>
              <a:t> </a:t>
            </a:r>
            <a:r>
              <a:rPr lang="hr-HR" b="1" dirty="0" err="1">
                <a:solidFill>
                  <a:srgbClr val="FF0000"/>
                </a:solidFill>
              </a:rPr>
              <a:t>snout</a:t>
            </a:r>
            <a:endParaRPr lang="hr-HR" b="1" dirty="0">
              <a:solidFill>
                <a:srgbClr val="FF0000"/>
              </a:solidFill>
            </a:endParaRPr>
          </a:p>
        </p:txBody>
      </p:sp>
      <p:sp>
        <p:nvSpPr>
          <p:cNvPr id="24" name="TextBox 23">
            <a:extLst>
              <a:ext uri="{FF2B5EF4-FFF2-40B4-BE49-F238E27FC236}">
                <a16:creationId xmlns:a16="http://schemas.microsoft.com/office/drawing/2014/main" id="{CB28C5F0-855A-6DF8-7811-722265A2CA54}"/>
              </a:ext>
            </a:extLst>
          </p:cNvPr>
          <p:cNvSpPr txBox="1"/>
          <p:nvPr/>
        </p:nvSpPr>
        <p:spPr>
          <a:xfrm>
            <a:off x="927920" y="4374782"/>
            <a:ext cx="2828476" cy="369332"/>
          </a:xfrm>
          <a:prstGeom prst="rect">
            <a:avLst/>
          </a:prstGeom>
          <a:noFill/>
        </p:spPr>
        <p:txBody>
          <a:bodyPr wrap="square" rtlCol="0">
            <a:spAutoFit/>
          </a:bodyPr>
          <a:lstStyle/>
          <a:p>
            <a:r>
              <a:rPr lang="hr-HR" b="1" dirty="0" err="1">
                <a:solidFill>
                  <a:srgbClr val="FF0000"/>
                </a:solidFill>
              </a:rPr>
              <a:t>Whistling</a:t>
            </a:r>
            <a:r>
              <a:rPr lang="hr-HR" b="1" dirty="0">
                <a:solidFill>
                  <a:srgbClr val="FF0000"/>
                </a:solidFill>
              </a:rPr>
              <a:t> </a:t>
            </a:r>
            <a:r>
              <a:rPr lang="hr-HR" b="1" dirty="0" err="1">
                <a:solidFill>
                  <a:srgbClr val="FF0000"/>
                </a:solidFill>
              </a:rPr>
              <a:t>and</a:t>
            </a:r>
            <a:r>
              <a:rPr lang="hr-HR" b="1" dirty="0">
                <a:solidFill>
                  <a:srgbClr val="FF0000"/>
                </a:solidFill>
              </a:rPr>
              <a:t> </a:t>
            </a:r>
            <a:r>
              <a:rPr lang="hr-HR" b="1" dirty="0" err="1">
                <a:solidFill>
                  <a:srgbClr val="FF0000"/>
                </a:solidFill>
              </a:rPr>
              <a:t>making</a:t>
            </a:r>
            <a:r>
              <a:rPr lang="hr-HR" b="1" dirty="0">
                <a:solidFill>
                  <a:srgbClr val="FF0000"/>
                </a:solidFill>
              </a:rPr>
              <a:t> </a:t>
            </a:r>
            <a:r>
              <a:rPr lang="hr-HR" b="1" dirty="0" err="1">
                <a:solidFill>
                  <a:srgbClr val="FF0000"/>
                </a:solidFill>
              </a:rPr>
              <a:t>clicks</a:t>
            </a:r>
            <a:endParaRPr lang="hr-HR" b="1" dirty="0">
              <a:solidFill>
                <a:srgbClr val="FF0000"/>
              </a:solidFill>
            </a:endParaRPr>
          </a:p>
        </p:txBody>
      </p:sp>
    </p:spTree>
    <p:extLst>
      <p:ext uri="{BB962C8B-B14F-4D97-AF65-F5344CB8AC3E}">
        <p14:creationId xmlns:p14="http://schemas.microsoft.com/office/powerpoint/2010/main" val="366741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Effect transition="in" filter="fade">
                                      <p:cBhvr>
                                        <p:cTn id="63" dur="500"/>
                                        <p:tgtEl>
                                          <p:spTgt spid="14">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xEl>
                                              <p:pRg st="0" end="0"/>
                                            </p:txEl>
                                          </p:spTgt>
                                        </p:tgtEl>
                                        <p:attrNameLst>
                                          <p:attrName>style.visibility</p:attrName>
                                        </p:attrNameLst>
                                      </p:cBhvr>
                                      <p:to>
                                        <p:strVal val="visible"/>
                                      </p:to>
                                    </p:set>
                                    <p:animEffect transition="in" filter="fade">
                                      <p:cBhvr>
                                        <p:cTn id="68" dur="500"/>
                                        <p:tgtEl>
                                          <p:spTgt spid="15">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Effect transition="in" filter="fade">
                                      <p:cBhvr>
                                        <p:cTn id="73" dur="500"/>
                                        <p:tgtEl>
                                          <p:spTgt spid="1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8">
                                            <p:txEl>
                                              <p:pRg st="0" end="0"/>
                                            </p:txEl>
                                          </p:spTgt>
                                        </p:tgtEl>
                                        <p:attrNameLst>
                                          <p:attrName>style.visibility</p:attrName>
                                        </p:attrNameLst>
                                      </p:cBhvr>
                                      <p:to>
                                        <p:strVal val="visible"/>
                                      </p:to>
                                    </p:set>
                                    <p:animEffect transition="in" filter="fade">
                                      <p:cBhvr>
                                        <p:cTn id="83" dur="500"/>
                                        <p:tgtEl>
                                          <p:spTgt spid="18">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fltVal val="0"/>
                                          </p:val>
                                        </p:tav>
                                        <p:tav tm="100000">
                                          <p:val>
                                            <p:strVal val="#ppt_h"/>
                                          </p:val>
                                        </p:tav>
                                      </p:tavLst>
                                    </p:anim>
                                    <p:animEffect transition="in" filter="fade">
                                      <p:cBhvr>
                                        <p:cTn id="90" dur="500"/>
                                        <p:tgtEl>
                                          <p:spTgt spid="2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D764-27A4-8960-E388-F6A336C8C38D}"/>
              </a:ext>
            </a:extLst>
          </p:cNvPr>
          <p:cNvSpPr>
            <a:spLocks noGrp="1"/>
          </p:cNvSpPr>
          <p:nvPr>
            <p:ph type="title"/>
          </p:nvPr>
        </p:nvSpPr>
        <p:spPr>
          <a:xfrm>
            <a:off x="838200" y="196449"/>
            <a:ext cx="10515600" cy="1325563"/>
          </a:xfrm>
        </p:spPr>
        <p:txBody>
          <a:bodyPr/>
          <a:lstStyle/>
          <a:p>
            <a:r>
              <a:rPr lang="hr-HR" i="1" dirty="0" err="1"/>
              <a:t>Workbook</a:t>
            </a:r>
            <a:r>
              <a:rPr lang="hr-HR" i="1" dirty="0"/>
              <a:t>, </a:t>
            </a:r>
            <a:r>
              <a:rPr lang="hr-HR" i="1" dirty="0" err="1"/>
              <a:t>page</a:t>
            </a:r>
            <a:r>
              <a:rPr lang="hr-HR" i="1" dirty="0"/>
              <a:t> 47. </a:t>
            </a:r>
            <a:endParaRPr lang="hr-HR" b="1" dirty="0"/>
          </a:p>
        </p:txBody>
      </p:sp>
      <p:sp>
        <p:nvSpPr>
          <p:cNvPr id="4" name="Content Placeholder 3">
            <a:extLst>
              <a:ext uri="{FF2B5EF4-FFF2-40B4-BE49-F238E27FC236}">
                <a16:creationId xmlns:a16="http://schemas.microsoft.com/office/drawing/2014/main" id="{AB756D07-7079-5463-5E17-4D88D7A01140}"/>
              </a:ext>
            </a:extLst>
          </p:cNvPr>
          <p:cNvSpPr>
            <a:spLocks noGrp="1"/>
          </p:cNvSpPr>
          <p:nvPr>
            <p:ph sz="half" idx="2"/>
          </p:nvPr>
        </p:nvSpPr>
        <p:spPr>
          <a:xfrm>
            <a:off x="6096000" y="1833828"/>
            <a:ext cx="5501936" cy="1268604"/>
          </a:xfrm>
        </p:spPr>
        <p:txBody>
          <a:bodyPr>
            <a:normAutofit lnSpcReduction="10000"/>
          </a:bodyPr>
          <a:lstStyle/>
          <a:p>
            <a:pPr marL="0" indent="0">
              <a:buNone/>
            </a:pPr>
            <a:r>
              <a:rPr lang="hr-HR" b="1" dirty="0" err="1"/>
              <a:t>Find</a:t>
            </a:r>
            <a:r>
              <a:rPr lang="hr-HR" b="1" dirty="0"/>
              <a:t> </a:t>
            </a:r>
            <a:r>
              <a:rPr lang="hr-HR" b="1" dirty="0" err="1"/>
              <a:t>the</a:t>
            </a:r>
            <a:r>
              <a:rPr lang="hr-HR" b="1" dirty="0"/>
              <a:t> </a:t>
            </a:r>
            <a:r>
              <a:rPr lang="hr-HR" b="1" dirty="0" err="1"/>
              <a:t>animal</a:t>
            </a:r>
            <a:r>
              <a:rPr lang="hr-HR" b="1" dirty="0"/>
              <a:t> </a:t>
            </a:r>
            <a:r>
              <a:rPr lang="hr-HR" b="1" dirty="0" err="1"/>
              <a:t>from</a:t>
            </a:r>
            <a:r>
              <a:rPr lang="hr-HR" b="1" dirty="0"/>
              <a:t> </a:t>
            </a:r>
            <a:r>
              <a:rPr lang="hr-HR" b="1" dirty="0" err="1"/>
              <a:t>the</a:t>
            </a:r>
            <a:r>
              <a:rPr lang="hr-HR" b="1" dirty="0"/>
              <a:t> </a:t>
            </a:r>
            <a:r>
              <a:rPr lang="hr-HR" b="1" dirty="0" err="1"/>
              <a:t>box</a:t>
            </a:r>
            <a:r>
              <a:rPr lang="hr-HR" b="1" dirty="0"/>
              <a:t> </a:t>
            </a:r>
            <a:r>
              <a:rPr lang="hr-HR" b="1" dirty="0" err="1"/>
              <a:t>in</a:t>
            </a:r>
            <a:r>
              <a:rPr lang="hr-HR" b="1" dirty="0"/>
              <a:t> </a:t>
            </a:r>
            <a:r>
              <a:rPr lang="hr-HR" b="1" dirty="0" err="1"/>
              <a:t>Task</a:t>
            </a:r>
            <a:r>
              <a:rPr lang="hr-HR" b="1" dirty="0"/>
              <a:t> A </a:t>
            </a:r>
            <a:r>
              <a:rPr lang="hr-HR" b="1" dirty="0" err="1"/>
              <a:t>that</a:t>
            </a:r>
            <a:r>
              <a:rPr lang="hr-HR" b="1" dirty="0"/>
              <a:t> </a:t>
            </a:r>
            <a:r>
              <a:rPr lang="hr-HR" b="1" dirty="0" err="1"/>
              <a:t>fits</a:t>
            </a:r>
            <a:r>
              <a:rPr lang="hr-HR" b="1" dirty="0"/>
              <a:t> on </a:t>
            </a:r>
            <a:r>
              <a:rPr lang="hr-HR" b="1" dirty="0" err="1"/>
              <a:t>the</a:t>
            </a:r>
            <a:r>
              <a:rPr lang="hr-HR" b="1" dirty="0"/>
              <a:t> line. </a:t>
            </a:r>
          </a:p>
          <a:p>
            <a:pPr marL="0" indent="0">
              <a:buNone/>
            </a:pPr>
            <a:r>
              <a:rPr lang="hr-HR" b="1" dirty="0"/>
              <a:t>Use </a:t>
            </a:r>
            <a:r>
              <a:rPr lang="hr-HR" b="1" dirty="0" err="1"/>
              <a:t>each</a:t>
            </a:r>
            <a:r>
              <a:rPr lang="hr-HR" b="1" dirty="0"/>
              <a:t> </a:t>
            </a:r>
            <a:r>
              <a:rPr lang="hr-HR" b="1" dirty="0" err="1"/>
              <a:t>animal</a:t>
            </a:r>
            <a:r>
              <a:rPr lang="hr-HR" b="1" dirty="0"/>
              <a:t> </a:t>
            </a:r>
            <a:r>
              <a:rPr lang="hr-HR" b="1" dirty="0" err="1"/>
              <a:t>only</a:t>
            </a:r>
            <a:r>
              <a:rPr lang="hr-HR" b="1" dirty="0"/>
              <a:t> </a:t>
            </a:r>
            <a:r>
              <a:rPr lang="hr-HR" b="1" dirty="0" err="1"/>
              <a:t>once</a:t>
            </a:r>
            <a:r>
              <a:rPr lang="hr-HR" b="1" dirty="0"/>
              <a:t>.</a:t>
            </a:r>
            <a:endParaRPr lang="hr-HR" dirty="0"/>
          </a:p>
        </p:txBody>
      </p:sp>
      <p:pic>
        <p:nvPicPr>
          <p:cNvPr id="10" name="Content Placeholder 9">
            <a:extLst>
              <a:ext uri="{FF2B5EF4-FFF2-40B4-BE49-F238E27FC236}">
                <a16:creationId xmlns:a16="http://schemas.microsoft.com/office/drawing/2014/main" id="{97BBE273-C916-2AD3-59F7-485A40C59CF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1954" y="1339957"/>
            <a:ext cx="3736078" cy="5014560"/>
          </a:xfrm>
        </p:spPr>
      </p:pic>
      <p:sp>
        <p:nvSpPr>
          <p:cNvPr id="14" name="Content Placeholder 3">
            <a:extLst>
              <a:ext uri="{FF2B5EF4-FFF2-40B4-BE49-F238E27FC236}">
                <a16:creationId xmlns:a16="http://schemas.microsoft.com/office/drawing/2014/main" id="{4CDA308C-E41F-B21C-66E2-938581F758D4}"/>
              </a:ext>
            </a:extLst>
          </p:cNvPr>
          <p:cNvSpPr txBox="1">
            <a:spLocks/>
          </p:cNvSpPr>
          <p:nvPr/>
        </p:nvSpPr>
        <p:spPr>
          <a:xfrm>
            <a:off x="6113720" y="3102432"/>
            <a:ext cx="4489882" cy="663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pic>
        <p:nvPicPr>
          <p:cNvPr id="5" name="Picture 4">
            <a:extLst>
              <a:ext uri="{FF2B5EF4-FFF2-40B4-BE49-F238E27FC236}">
                <a16:creationId xmlns:a16="http://schemas.microsoft.com/office/drawing/2014/main" id="{98879F83-8D5A-C09D-2D6B-E7FCE04A19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1954" y="1343239"/>
            <a:ext cx="3701277" cy="5011278"/>
          </a:xfrm>
          <a:prstGeom prst="rect">
            <a:avLst/>
          </a:prstGeom>
          <a:solidFill>
            <a:srgbClr val="FFFFFF">
              <a:shade val="85000"/>
            </a:srgbClr>
          </a:solidFill>
          <a:ln w="1905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F5A1809-5BB5-5234-157E-92AAAF214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1" y="1935129"/>
            <a:ext cx="5856199" cy="3888622"/>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8A1A0D4-CD6F-348F-8039-4196AD06B6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21" y="2468130"/>
            <a:ext cx="5501937" cy="3295940"/>
          </a:xfrm>
          <a:prstGeom prst="rect">
            <a:avLst/>
          </a:prstGeom>
        </p:spPr>
      </p:pic>
      <p:sp>
        <p:nvSpPr>
          <p:cNvPr id="13" name="Content Placeholder 3">
            <a:extLst>
              <a:ext uri="{FF2B5EF4-FFF2-40B4-BE49-F238E27FC236}">
                <a16:creationId xmlns:a16="http://schemas.microsoft.com/office/drawing/2014/main" id="{9D6B9708-C37B-2BF1-7FF2-3444D26C2E4B}"/>
              </a:ext>
            </a:extLst>
          </p:cNvPr>
          <p:cNvSpPr txBox="1">
            <a:spLocks/>
          </p:cNvSpPr>
          <p:nvPr/>
        </p:nvSpPr>
        <p:spPr>
          <a:xfrm>
            <a:off x="6113720" y="3958792"/>
            <a:ext cx="5501936" cy="1268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 </a:t>
            </a:r>
            <a:r>
              <a:rPr lang="hr-HR" b="1" dirty="0" err="1"/>
              <a:t>your</a:t>
            </a:r>
            <a:r>
              <a:rPr lang="hr-HR" b="1" dirty="0"/>
              <a:t> </a:t>
            </a:r>
            <a:r>
              <a:rPr lang="hr-HR" b="1" dirty="0" err="1"/>
              <a:t>answers</a:t>
            </a:r>
            <a:r>
              <a:rPr lang="hr-HR" b="1" dirty="0"/>
              <a:t> </a:t>
            </a:r>
            <a:r>
              <a:rPr lang="hr-HR" b="1" dirty="0" err="1"/>
              <a:t>in</a:t>
            </a:r>
            <a:r>
              <a:rPr lang="hr-HR" b="1" dirty="0"/>
              <a:t> </a:t>
            </a:r>
            <a:r>
              <a:rPr lang="hr-HR" b="1" dirty="0" err="1"/>
              <a:t>Task</a:t>
            </a:r>
            <a:r>
              <a:rPr lang="hr-HR" b="1" dirty="0"/>
              <a:t> C. </a:t>
            </a:r>
          </a:p>
          <a:p>
            <a:pPr marL="0" indent="0" algn="just">
              <a:buFont typeface="Arial" panose="020B0604020202020204" pitchFamily="34" charset="0"/>
              <a:buNone/>
            </a:pPr>
            <a:r>
              <a:rPr lang="hr-HR" b="1" dirty="0" err="1"/>
              <a:t>Fill</a:t>
            </a:r>
            <a:r>
              <a:rPr lang="hr-HR" b="1" dirty="0"/>
              <a:t> </a:t>
            </a:r>
            <a:r>
              <a:rPr lang="hr-HR" b="1" dirty="0" err="1"/>
              <a:t>in</a:t>
            </a:r>
            <a:r>
              <a:rPr lang="hr-HR" b="1" dirty="0"/>
              <a:t> </a:t>
            </a:r>
            <a:r>
              <a:rPr lang="hr-HR" b="1" dirty="0" err="1"/>
              <a:t>the</a:t>
            </a:r>
            <a:r>
              <a:rPr lang="hr-HR" b="1" dirty="0"/>
              <a:t> table.</a:t>
            </a:r>
            <a:endParaRPr lang="hr-HR" dirty="0"/>
          </a:p>
        </p:txBody>
      </p:sp>
      <p:pic>
        <p:nvPicPr>
          <p:cNvPr id="15" name="Picture 14">
            <a:extLst>
              <a:ext uri="{FF2B5EF4-FFF2-40B4-BE49-F238E27FC236}">
                <a16:creationId xmlns:a16="http://schemas.microsoft.com/office/drawing/2014/main" id="{63F5EF38-9412-8A6F-B22D-D3BEB6B8A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340" y="1586450"/>
            <a:ext cx="5281118" cy="4892464"/>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ontent Placeholder 3">
            <a:extLst>
              <a:ext uri="{FF2B5EF4-FFF2-40B4-BE49-F238E27FC236}">
                <a16:creationId xmlns:a16="http://schemas.microsoft.com/office/drawing/2014/main" id="{D4CB311B-F71F-D79B-5B90-F2B3A4D4FD2C}"/>
              </a:ext>
            </a:extLst>
          </p:cNvPr>
          <p:cNvSpPr txBox="1">
            <a:spLocks/>
          </p:cNvSpPr>
          <p:nvPr/>
        </p:nvSpPr>
        <p:spPr>
          <a:xfrm>
            <a:off x="6113720" y="4895593"/>
            <a:ext cx="4489882" cy="663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hr-HR" b="1" dirty="0" err="1"/>
              <a:t>Check</a:t>
            </a:r>
            <a:r>
              <a:rPr lang="hr-HR" b="1" dirty="0"/>
              <a:t>.</a:t>
            </a:r>
            <a:endParaRPr lang="hr-HR" dirty="0"/>
          </a:p>
        </p:txBody>
      </p:sp>
      <p:pic>
        <p:nvPicPr>
          <p:cNvPr id="18" name="Picture 17">
            <a:extLst>
              <a:ext uri="{FF2B5EF4-FFF2-40B4-BE49-F238E27FC236}">
                <a16:creationId xmlns:a16="http://schemas.microsoft.com/office/drawing/2014/main" id="{38536881-870D-668B-6074-1A2D509ACE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962" y="1818293"/>
            <a:ext cx="5195748" cy="4602592"/>
          </a:xfrm>
          <a:prstGeom prst="rect">
            <a:avLst/>
          </a:prstGeom>
        </p:spPr>
      </p:pic>
    </p:spTree>
    <p:extLst>
      <p:ext uri="{BB962C8B-B14F-4D97-AF65-F5344CB8AC3E}">
        <p14:creationId xmlns:p14="http://schemas.microsoft.com/office/powerpoint/2010/main" val="14699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 calcmode="lin" valueType="num">
                                      <p:cBhvr additive="base">
                                        <p:cTn id="5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xEl>
                                              <p:pRg st="1" end="1"/>
                                            </p:txEl>
                                          </p:spTgt>
                                        </p:tgtEl>
                                        <p:attrNameLst>
                                          <p:attrName>style.visibility</p:attrName>
                                        </p:attrNameLst>
                                      </p:cBhvr>
                                      <p:to>
                                        <p:strVal val="visible"/>
                                      </p:to>
                                    </p:set>
                                    <p:anim calcmode="lin" valueType="num">
                                      <p:cBhvr additive="base">
                                        <p:cTn id="6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4" grpId="0"/>
      <p:bldP spid="13" grpId="0" build="p"/>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958</Words>
  <Application>Microsoft Office PowerPoint</Application>
  <PresentationFormat>Widescreen</PresentationFormat>
  <Paragraphs>144</Paragraphs>
  <Slides>16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Lesson 9  The most interesting sea animals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Workbook, page 47. </vt:lpstr>
      <vt:lpstr>Workbook, page 48. </vt:lpstr>
      <vt:lpstr>PowerPoint Presentation</vt:lpstr>
      <vt:lpstr>Workbook, page 49. </vt:lpstr>
      <vt:lpstr>Copy the words in bold. </vt:lpstr>
      <vt:lpstr>PowerPoint Presentation</vt:lpstr>
      <vt:lpstr>Workbook, page 46. </vt:lpstr>
      <vt:lpstr>Workbook, page 50.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 The most interesting sea animals</dc:title>
  <dc:creator>Josipa</dc:creator>
  <cp:lastModifiedBy>Sanja Ivoš</cp:lastModifiedBy>
  <cp:revision>56</cp:revision>
  <dcterms:created xsi:type="dcterms:W3CDTF">2022-07-27T12:43:54Z</dcterms:created>
  <dcterms:modified xsi:type="dcterms:W3CDTF">2022-09-12T13:38:09Z</dcterms:modified>
</cp:coreProperties>
</file>